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52"/>
  </p:notesMasterIdLst>
  <p:handoutMasterIdLst>
    <p:handoutMasterId r:id="rId53"/>
  </p:handoutMasterIdLst>
  <p:sldIdLst>
    <p:sldId id="279" r:id="rId6"/>
    <p:sldId id="278" r:id="rId7"/>
    <p:sldId id="372" r:id="rId8"/>
    <p:sldId id="321" r:id="rId9"/>
    <p:sldId id="281" r:id="rId10"/>
    <p:sldId id="306" r:id="rId11"/>
    <p:sldId id="325" r:id="rId12"/>
    <p:sldId id="361" r:id="rId13"/>
    <p:sldId id="326" r:id="rId14"/>
    <p:sldId id="371" r:id="rId15"/>
    <p:sldId id="365" r:id="rId16"/>
    <p:sldId id="327" r:id="rId17"/>
    <p:sldId id="329" r:id="rId18"/>
    <p:sldId id="328" r:id="rId19"/>
    <p:sldId id="330" r:id="rId20"/>
    <p:sldId id="364" r:id="rId21"/>
    <p:sldId id="335" r:id="rId22"/>
    <p:sldId id="336" r:id="rId23"/>
    <p:sldId id="338" r:id="rId24"/>
    <p:sldId id="350" r:id="rId25"/>
    <p:sldId id="367" r:id="rId26"/>
    <p:sldId id="333" r:id="rId27"/>
    <p:sldId id="334" r:id="rId28"/>
    <p:sldId id="337" r:id="rId29"/>
    <p:sldId id="360" r:id="rId30"/>
    <p:sldId id="368" r:id="rId31"/>
    <p:sldId id="339" r:id="rId32"/>
    <p:sldId id="340" r:id="rId33"/>
    <p:sldId id="341" r:id="rId34"/>
    <p:sldId id="342" r:id="rId35"/>
    <p:sldId id="343" r:id="rId36"/>
    <p:sldId id="346" r:id="rId37"/>
    <p:sldId id="347" r:id="rId38"/>
    <p:sldId id="348" r:id="rId39"/>
    <p:sldId id="369" r:id="rId40"/>
    <p:sldId id="349" r:id="rId41"/>
    <p:sldId id="359" r:id="rId42"/>
    <p:sldId id="351" r:id="rId43"/>
    <p:sldId id="352" r:id="rId44"/>
    <p:sldId id="353" r:id="rId45"/>
    <p:sldId id="354" r:id="rId46"/>
    <p:sldId id="355" r:id="rId47"/>
    <p:sldId id="356" r:id="rId48"/>
    <p:sldId id="357" r:id="rId49"/>
    <p:sldId id="370" r:id="rId50"/>
    <p:sldId id="373" r:id="rId5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clrMode="bw"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3917"/>
    <a:srgbClr val="74001E"/>
    <a:srgbClr val="FFFFCC"/>
    <a:srgbClr val="9F002D"/>
    <a:srgbClr val="4C2710"/>
    <a:srgbClr val="87451D"/>
    <a:srgbClr val="1F100B"/>
    <a:srgbClr val="002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1992" autoAdjust="0"/>
    <p:restoredTop sz="95274" autoAdjust="0"/>
  </p:normalViewPr>
  <p:slideViewPr>
    <p:cSldViewPr>
      <p:cViewPr varScale="1">
        <p:scale>
          <a:sx n="52" d="100"/>
          <a:sy n="52" d="100"/>
        </p:scale>
        <p:origin x="1070" y="58"/>
      </p:cViewPr>
      <p:guideLst>
        <p:guide orient="horz" pos="2160"/>
        <p:guide pos="2880"/>
      </p:guideLst>
    </p:cSldViewPr>
  </p:slideViewPr>
  <p:outlineViewPr>
    <p:cViewPr>
      <p:scale>
        <a:sx n="33" d="100"/>
        <a:sy n="33" d="100"/>
      </p:scale>
      <p:origin x="0" y="-5607"/>
    </p:cViewPr>
  </p:outlineViewPr>
  <p:notesTextViewPr>
    <p:cViewPr>
      <p:scale>
        <a:sx n="125" d="100"/>
        <a:sy n="125" d="100"/>
      </p:scale>
      <p:origin x="0" y="0"/>
    </p:cViewPr>
  </p:notesTextViewPr>
  <p:sorterViewPr>
    <p:cViewPr varScale="1">
      <p:scale>
        <a:sx n="1" d="1"/>
        <a:sy n="1" d="1"/>
      </p:scale>
      <p:origin x="0" y="0"/>
    </p:cViewPr>
  </p:sorterViewPr>
  <p:notesViewPr>
    <p:cSldViewPr>
      <p:cViewPr>
        <p:scale>
          <a:sx n="90" d="100"/>
          <a:sy n="90" d="100"/>
        </p:scale>
        <p:origin x="3638" y="53"/>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 Type="http://schemas.openxmlformats.org/officeDocument/2006/relationships/slideMaster" Target="slideMasters/slideMaster1.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0" y="9281160"/>
            <a:ext cx="3901440" cy="318374"/>
          </a:xfrm>
          <a:prstGeom prst="rect">
            <a:avLst/>
          </a:prstGeom>
        </p:spPr>
        <p:txBody>
          <a:bodyPr vert="horz" lIns="96661" tIns="48331" rIns="96661" bIns="48331" rtlCol="0" anchor="b"/>
          <a:lstStyle>
            <a:lvl1pPr algn="l">
              <a:defRPr sz="1300"/>
            </a:lvl1pPr>
          </a:lstStyle>
          <a:p>
            <a:r>
              <a:rPr lang="en-US" dirty="0"/>
              <a:t>© 2018 Critical Path Training, LLC - All Rights Reserved</a:t>
            </a:r>
          </a:p>
        </p:txBody>
      </p:sp>
      <p:sp>
        <p:nvSpPr>
          <p:cNvPr id="5" name="Slide Number Placeholder 4"/>
          <p:cNvSpPr>
            <a:spLocks noGrp="1"/>
          </p:cNvSpPr>
          <p:nvPr>
            <p:ph type="sldNum" sz="quarter" idx="3"/>
          </p:nvPr>
        </p:nvSpPr>
        <p:spPr>
          <a:xfrm>
            <a:off x="4143587" y="9281160"/>
            <a:ext cx="3169920" cy="318374"/>
          </a:xfrm>
          <a:prstGeom prst="rect">
            <a:avLst/>
          </a:prstGeom>
        </p:spPr>
        <p:txBody>
          <a:bodyPr vert="horz" lIns="96661" tIns="48331" rIns="96661" bIns="48331" rtlCol="0" anchor="b"/>
          <a:lstStyle>
            <a:lvl1pPr algn="r">
              <a:defRPr sz="1300"/>
            </a:lvl1pPr>
          </a:lstStyle>
          <a:p>
            <a:fld id="{E8376170-4F0A-4BF6-8C2A-9A4A0182561F}" type="slidenum">
              <a:rPr lang="en-US" smtClean="0"/>
              <a:pPr/>
              <a:t>‹#›</a:t>
            </a:fld>
            <a:endParaRPr lang="en-US" dirty="0"/>
          </a:p>
        </p:txBody>
      </p:sp>
    </p:spTree>
    <p:extLst>
      <p:ext uri="{BB962C8B-B14F-4D97-AF65-F5344CB8AC3E}">
        <p14:creationId xmlns:p14="http://schemas.microsoft.com/office/powerpoint/2010/main" val="179902914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096963" y="479425"/>
            <a:ext cx="5121275" cy="38417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51642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module teaches the essential concepts and visual designer skills required to design and implement flows using triggers, actions and conditions. Students will learn how to configure triggers to build flows that can be scheduled, executed in response to external events or run on demand using a button on a mobile device. The module explains how data within a flow is propagated from step to step and discusses various design techniques for managing state within the lifetime of a flow. Students will also learn how to write complex Flow expressions to retrieve dynamic content, to perform type conversion between strings, numbers and dates and to design flows using loops, variables, arrays and custom objects. </a:t>
            </a:r>
            <a:r>
              <a:rPr lang="en-US" sz="1200" kern="1200">
                <a:solidFill>
                  <a:schemeClr val="tx1"/>
                </a:solidFill>
                <a:effectLst/>
                <a:latin typeface="+mn-lt"/>
                <a:ea typeface="+mn-ea"/>
                <a:cs typeface="+mn-cs"/>
              </a:rPr>
              <a:t>The module also introduces students to advanced Flow design techniques including error handling, flow termination and executing steps in parallel.</a:t>
            </a:r>
            <a:endParaRPr lang="en-US" dirty="0"/>
          </a:p>
        </p:txBody>
      </p:sp>
    </p:spTree>
    <p:extLst>
      <p:ext uri="{BB962C8B-B14F-4D97-AF65-F5344CB8AC3E}">
        <p14:creationId xmlns:p14="http://schemas.microsoft.com/office/powerpoint/2010/main" val="2357341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p:txBody>
      </p:sp>
    </p:spTree>
    <p:extLst>
      <p:ext uri="{BB962C8B-B14F-4D97-AF65-F5344CB8AC3E}">
        <p14:creationId xmlns:p14="http://schemas.microsoft.com/office/powerpoint/2010/main" val="920495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p:txBody>
      </p:sp>
    </p:spTree>
    <p:extLst>
      <p:ext uri="{BB962C8B-B14F-4D97-AF65-F5344CB8AC3E}">
        <p14:creationId xmlns:p14="http://schemas.microsoft.com/office/powerpoint/2010/main" val="4124681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p:txBody>
      </p:sp>
    </p:spTree>
    <p:extLst>
      <p:ext uri="{BB962C8B-B14F-4D97-AF65-F5344CB8AC3E}">
        <p14:creationId xmlns:p14="http://schemas.microsoft.com/office/powerpoint/2010/main" val="195589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15434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p:txBody>
      </p:sp>
    </p:spTree>
    <p:extLst>
      <p:ext uri="{BB962C8B-B14F-4D97-AF65-F5344CB8AC3E}">
        <p14:creationId xmlns:p14="http://schemas.microsoft.com/office/powerpoint/2010/main" val="3141662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p:txBody>
      </p:sp>
    </p:spTree>
    <p:extLst>
      <p:ext uri="{BB962C8B-B14F-4D97-AF65-F5344CB8AC3E}">
        <p14:creationId xmlns:p14="http://schemas.microsoft.com/office/powerpoint/2010/main" val="2162654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78057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0840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p:txBody>
      </p:sp>
    </p:spTree>
    <p:extLst>
      <p:ext uri="{BB962C8B-B14F-4D97-AF65-F5344CB8AC3E}">
        <p14:creationId xmlns:p14="http://schemas.microsoft.com/office/powerpoint/2010/main" val="34434595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87296"/>
            <a:ext cx="9144000" cy="4718304"/>
          </a:xfrm>
          <a:prstGeom prst="rect">
            <a:avLst/>
          </a:prstGeom>
        </p:spPr>
      </p:pic>
      <p:sp>
        <p:nvSpPr>
          <p:cNvPr id="5" name="Title 1"/>
          <p:cNvSpPr>
            <a:spLocks noGrp="1"/>
          </p:cNvSpPr>
          <p:nvPr>
            <p:ph type="ctrTitle" hasCustomPrompt="1"/>
          </p:nvPr>
        </p:nvSpPr>
        <p:spPr bwMode="gray">
          <a:xfrm>
            <a:off x="228600" y="457200"/>
            <a:ext cx="8763000" cy="1066800"/>
          </a:xfrm>
        </p:spPr>
        <p:txBody>
          <a:bodyPr anchor="ctr" anchorCtr="0"/>
          <a:lstStyle>
            <a:lvl1pPr algn="l">
              <a:defRPr sz="2800" baseline="0">
                <a:solidFill>
                  <a:srgbClr val="1F100B"/>
                </a:solidFill>
              </a:defRPr>
            </a:lvl1pPr>
          </a:lstStyle>
          <a:p>
            <a:r>
              <a:rPr lang="en-US" dirty="0"/>
              <a:t>Slide Deck Title</a:t>
            </a:r>
          </a:p>
        </p:txBody>
      </p:sp>
      <p:sp>
        <p:nvSpPr>
          <p:cNvPr id="4" name="Rectangle 3"/>
          <p:cNvSpPr/>
          <p:nvPr userDrawn="1"/>
        </p:nvSpPr>
        <p:spPr>
          <a:xfrm>
            <a:off x="0" y="0"/>
            <a:ext cx="9144000" cy="304800"/>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0" y="1905000"/>
            <a:ext cx="9144000" cy="152400"/>
          </a:xfrm>
          <a:prstGeom prst="rect">
            <a:avLst/>
          </a:prstGeom>
          <a:ln>
            <a:noFill/>
          </a:ln>
          <a:effectLst>
            <a:innerShdw blurRad="63500" dist="50800" dir="162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91400" y="5223484"/>
            <a:ext cx="1752600" cy="1253515"/>
          </a:xfrm>
          <a:prstGeom prst="rect">
            <a:avLst/>
          </a:prstGeom>
        </p:spPr>
      </p:pic>
      <p:sp>
        <p:nvSpPr>
          <p:cNvPr id="3" name="Rectangle 2"/>
          <p:cNvSpPr/>
          <p:nvPr userDrawn="1"/>
        </p:nvSpPr>
        <p:spPr>
          <a:xfrm>
            <a:off x="0" y="6400800"/>
            <a:ext cx="9144000" cy="152400"/>
          </a:xfrm>
          <a:prstGeom prst="rect">
            <a:avLst/>
          </a:prstGeom>
          <a:ln>
            <a:noFill/>
          </a:ln>
          <a:effectLst>
            <a:innerShdw blurRad="63500" dist="50800" dir="54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5" name="Rectangle 14"/>
          <p:cNvSpPr/>
          <p:nvPr userDrawn="1"/>
        </p:nvSpPr>
        <p:spPr>
          <a:xfrm>
            <a:off x="0" y="6553200"/>
            <a:ext cx="9144000" cy="304800"/>
          </a:xfrm>
          <a:prstGeom prst="rect">
            <a:avLst/>
          </a:prstGeom>
          <a:solidFill>
            <a:schemeClr val="tx2"/>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p:cNvSpPr>
            <a:spLocks noGrp="1"/>
          </p:cNvSpPr>
          <p:nvPr>
            <p:ph type="body" sz="quarter" idx="10" hasCustomPrompt="1"/>
          </p:nvPr>
        </p:nvSpPr>
        <p:spPr>
          <a:xfrm>
            <a:off x="228600" y="1524000"/>
            <a:ext cx="8763000" cy="304800"/>
          </a:xfrm>
        </p:spPr>
        <p:txBody>
          <a:bodyPr>
            <a:noAutofit/>
          </a:bodyPr>
          <a:lstStyle>
            <a:lvl1pPr marL="0" indent="0" algn="l" defTabSz="914400" rtl="0" eaLnBrk="1" latinLnBrk="0" hangingPunct="1">
              <a:spcBef>
                <a:spcPct val="20000"/>
              </a:spcBef>
              <a:buClr>
                <a:schemeClr val="tx2"/>
              </a:buClr>
              <a:buSzPct val="100000"/>
              <a:buFont typeface="Wingdings" pitchFamily="2" charset="2"/>
              <a:buNone/>
              <a:defRPr lang="en-US" sz="1800" b="0" i="1" kern="1200" baseline="0" dirty="0" smtClean="0">
                <a:solidFill>
                  <a:srgbClr val="4C2710"/>
                </a:solidFill>
                <a:latin typeface="Arial" pitchFamily="34" charset="0"/>
                <a:ea typeface="+mn-ea"/>
                <a:cs typeface="Arial" pitchFamily="34" charset="0"/>
              </a:defRPr>
            </a:lvl1pPr>
          </a:lstStyle>
          <a:p>
            <a:pPr lvl="0"/>
            <a:r>
              <a:rPr lang="en-US" dirty="0"/>
              <a:t>Module Subtitle (optional)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76200"/>
            <a:ext cx="8610600" cy="838200"/>
          </a:xfrm>
        </p:spPr>
        <p:txBody>
          <a:bodyPr/>
          <a:lstStyle>
            <a:lvl1pPr>
              <a:defRPr/>
            </a:lvl1pPr>
          </a:lstStyle>
          <a:p>
            <a:r>
              <a:rPr lang="en-US" dirty="0"/>
              <a:t>Slide Title</a:t>
            </a:r>
          </a:p>
        </p:txBody>
      </p:sp>
      <p:sp>
        <p:nvSpPr>
          <p:cNvPr id="3" name="Content Placeholder 2"/>
          <p:cNvSpPr>
            <a:spLocks noGrp="1"/>
          </p:cNvSpPr>
          <p:nvPr>
            <p:ph idx="1" hasCustomPrompt="1"/>
          </p:nvPr>
        </p:nvSpPr>
        <p:spPr>
          <a:xfrm>
            <a:off x="381000" y="1447800"/>
            <a:ext cx="8382000" cy="5181600"/>
          </a:xfrm>
        </p:spPr>
        <p:txBody>
          <a:bodyPr/>
          <a:lstStyle>
            <a:lvl1pPr marL="347663" indent="-347663">
              <a:spcBef>
                <a:spcPts val="600"/>
              </a:spcBef>
              <a:spcAft>
                <a:spcPts val="200"/>
              </a:spcAft>
              <a:buFont typeface="Arial" pitchFamily="34" charset="0"/>
              <a:buChar char="•"/>
              <a:defRPr>
                <a:latin typeface="+mn-lt"/>
              </a:defRPr>
            </a:lvl1pPr>
            <a:lvl2pPr>
              <a:spcBef>
                <a:spcPts val="300"/>
              </a:spcBef>
              <a:spcAft>
                <a:spcPts val="300"/>
              </a:spcAft>
              <a:defRPr>
                <a:latin typeface="+mn-lt"/>
              </a:defRPr>
            </a:lvl2pPr>
            <a:lvl3pPr marL="1022350" indent="-342900">
              <a:buFont typeface="Arial" pitchFamily="34" charset="0"/>
              <a:buChar char="•"/>
              <a:defRPr b="0">
                <a:latin typeface="+mn-lt"/>
              </a:defRPr>
            </a:lvl3pPr>
            <a:lvl4pPr marL="968375" indent="-285750">
              <a:buFont typeface="Arial" pitchFamily="34" charset="0"/>
              <a:buChar char="•"/>
              <a:defRPr/>
            </a:lvl4pPr>
            <a:lvl5pPr marL="965200" indent="-285750">
              <a:buFont typeface="Arial" pitchFamily="34" charset="0"/>
              <a:buChar char="•"/>
              <a:defRPr/>
            </a:lvl5pPr>
          </a:lstStyle>
          <a:p>
            <a:pPr lvl="0"/>
            <a:r>
              <a:rPr lang="en-US" dirty="0"/>
              <a:t>First level</a:t>
            </a:r>
          </a:p>
          <a:p>
            <a:pPr lvl="1"/>
            <a:r>
              <a:rPr lang="en-US" dirty="0"/>
              <a:t>Second level</a:t>
            </a:r>
          </a:p>
          <a:p>
            <a:pPr lvl="2"/>
            <a:r>
              <a:rPr lang="en-US" dirty="0"/>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
        <p:nvSpPr>
          <p:cNvPr id="6" name="Table Placeholder 5"/>
          <p:cNvSpPr>
            <a:spLocks noGrp="1"/>
          </p:cNvSpPr>
          <p:nvPr>
            <p:ph type="tbl" sz="quarter" idx="11"/>
          </p:nvPr>
        </p:nvSpPr>
        <p:spPr>
          <a:xfrm>
            <a:off x="457200" y="1600200"/>
            <a:ext cx="8229600" cy="4953000"/>
          </a:xfrm>
        </p:spPr>
        <p:txBody>
          <a:bodyPr/>
          <a:lstStyle/>
          <a:p>
            <a:r>
              <a:rPr lang="en-US" dirty="0"/>
              <a:t>Click icon to add table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emo Layout">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3">
            <a:extLst>
              <a:ext uri="{28A0092B-C50C-407E-A947-70E740481C1C}">
                <a14:useLocalDpi xmlns:a14="http://schemas.microsoft.com/office/drawing/2010/main" val="0"/>
              </a:ext>
            </a:extLst>
          </a:blip>
          <a:srcRect b="9180"/>
          <a:stretch/>
        </p:blipFill>
        <p:spPr>
          <a:xfrm>
            <a:off x="0" y="-1"/>
            <a:ext cx="9144000" cy="6858001"/>
          </a:xfrm>
          <a:prstGeom prst="rect">
            <a:avLst/>
          </a:prstGeom>
        </p:spPr>
      </p:pic>
      <p:grpSp>
        <p:nvGrpSpPr>
          <p:cNvPr id="12" name="Group 11"/>
          <p:cNvGrpSpPr/>
          <p:nvPr userDrawn="1"/>
        </p:nvGrpSpPr>
        <p:grpSpPr bwMode="invGray">
          <a:xfrm>
            <a:off x="7162800" y="457200"/>
            <a:ext cx="2133600" cy="685800"/>
            <a:chOff x="7162800" y="1600200"/>
            <a:chExt cx="2133600" cy="685800"/>
          </a:xfrm>
        </p:grpSpPr>
        <p:sp>
          <p:nvSpPr>
            <p:cNvPr id="8" name="Rounded Rectangle 7"/>
            <p:cNvSpPr/>
            <p:nvPr userDrawn="1"/>
          </p:nvSpPr>
          <p:spPr bwMode="invGray">
            <a:xfrm>
              <a:off x="7162800" y="1600200"/>
              <a:ext cx="2133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userDrawn="1"/>
          </p:nvSpPr>
          <p:spPr bwMode="invGray">
            <a:xfrm>
              <a:off x="7467600" y="1676400"/>
              <a:ext cx="1447800" cy="584775"/>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DEMO</a:t>
              </a:r>
            </a:p>
          </p:txBody>
        </p:sp>
      </p:grpSp>
      <p:sp>
        <p:nvSpPr>
          <p:cNvPr id="10" name="Rounded Rectangle 9"/>
          <p:cNvSpPr/>
          <p:nvPr userDrawn="1"/>
        </p:nvSpPr>
        <p:spPr bwMode="invGray">
          <a:xfrm>
            <a:off x="-152400" y="4495800"/>
            <a:ext cx="67818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p:cNvSpPr>
            <a:spLocks noGrp="1"/>
          </p:cNvSpPr>
          <p:nvPr>
            <p:ph type="title" hasCustomPrompt="1"/>
          </p:nvPr>
        </p:nvSpPr>
        <p:spPr bwMode="invGray">
          <a:xfrm>
            <a:off x="152400" y="4572000"/>
            <a:ext cx="6324600" cy="990600"/>
          </a:xfrm>
        </p:spPr>
        <p:txBody>
          <a:bodyPr/>
          <a:lstStyle>
            <a:lvl1pPr>
              <a:defRPr b="1">
                <a:latin typeface="+mn-lt"/>
              </a:defRPr>
            </a:lvl1pPr>
          </a:lstStyle>
          <a:p>
            <a:r>
              <a:rPr lang="en-US" dirty="0"/>
              <a:t>Demo Title</a:t>
            </a:r>
          </a:p>
        </p:txBody>
      </p:sp>
    </p:spTree>
    <p:extLst>
      <p:ext uri="{BB962C8B-B14F-4D97-AF65-F5344CB8AC3E}">
        <p14:creationId xmlns:p14="http://schemas.microsoft.com/office/powerpoint/2010/main" val="23898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0-#ppt_w/2"/>
                                          </p:val>
                                        </p:tav>
                                        <p:tav tm="100000">
                                          <p:val>
                                            <p:strVal val="#ppt_x"/>
                                          </p:val>
                                        </p:tav>
                                      </p:tavLst>
                                    </p:anim>
                                    <p:anim calcmode="lin" valueType="num">
                                      <p:cBhvr additive="base">
                                        <p:cTn id="12"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gi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bwMode="black">
          <a:xfrm>
            <a:off x="0" y="0"/>
            <a:ext cx="9144000" cy="990600"/>
          </a:xfrm>
          <a:prstGeom prst="rect">
            <a:avLst/>
          </a:prstGeom>
          <a:solidFill>
            <a:schemeClr val="tx1"/>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bwMode="white">
          <a:xfrm>
            <a:off x="152400" y="76200"/>
            <a:ext cx="8610600" cy="838200"/>
          </a:xfrm>
          <a:prstGeom prst="rect">
            <a:avLst/>
          </a:prstGeom>
        </p:spPr>
        <p:txBody>
          <a:bodyPr vert="horz" lIns="91440" tIns="45720" rIns="91440" bIns="45720" rtlCol="0" anchor="ctr">
            <a:noAutofit/>
          </a:bodyPr>
          <a:lstStyle/>
          <a:p>
            <a:r>
              <a:rPr lang="en-US" dirty="0"/>
              <a:t>Slide Title</a:t>
            </a:r>
          </a:p>
        </p:txBody>
      </p:sp>
      <p:sp>
        <p:nvSpPr>
          <p:cNvPr id="3" name="Text Placeholder 2"/>
          <p:cNvSpPr>
            <a:spLocks noGrp="1"/>
          </p:cNvSpPr>
          <p:nvPr>
            <p:ph type="body" idx="1"/>
          </p:nvPr>
        </p:nvSpPr>
        <p:spPr>
          <a:xfrm>
            <a:off x="381000" y="1447800"/>
            <a:ext cx="8382000" cy="5181600"/>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p:txBody>
      </p:sp>
      <p:sp>
        <p:nvSpPr>
          <p:cNvPr id="13" name="Rectangle 12"/>
          <p:cNvSpPr/>
          <p:nvPr/>
        </p:nvSpPr>
        <p:spPr bwMode="hidden">
          <a:xfrm>
            <a:off x="0" y="990600"/>
            <a:ext cx="9144000" cy="45719"/>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Rectangle 13"/>
          <p:cNvSpPr/>
          <p:nvPr/>
        </p:nvSpPr>
        <p:spPr bwMode="hidden">
          <a:xfrm>
            <a:off x="0" y="6812280"/>
            <a:ext cx="9144000" cy="45720"/>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p:cNvSpPr/>
          <p:nvPr/>
        </p:nvSpPr>
        <p:spPr bwMode="hidden">
          <a:xfrm>
            <a:off x="9098281" y="990600"/>
            <a:ext cx="45719" cy="5867400"/>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p:cNvSpPr/>
          <p:nvPr/>
        </p:nvSpPr>
        <p:spPr bwMode="hidden">
          <a:xfrm>
            <a:off x="0" y="990600"/>
            <a:ext cx="45719" cy="5867400"/>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2" name="Group 11"/>
          <p:cNvGrpSpPr/>
          <p:nvPr/>
        </p:nvGrpSpPr>
        <p:grpSpPr>
          <a:xfrm>
            <a:off x="8615362" y="6379369"/>
            <a:ext cx="353784" cy="328514"/>
            <a:chOff x="8615362" y="6379369"/>
            <a:chExt cx="353784" cy="328514"/>
          </a:xfrm>
        </p:grpSpPr>
        <p:pic>
          <p:nvPicPr>
            <p:cNvPr id="17" name="Picture 16" descr="CPT_Arrows_Trans.gif"/>
            <p:cNvPicPr>
              <a:picLocks noChangeAspect="1"/>
            </p:cNvPicPr>
            <p:nvPr/>
          </p:nvPicPr>
          <p:blipFill>
            <a:blip r:embed="rId7" cstate="print"/>
            <a:stretch>
              <a:fillRect/>
            </a:stretch>
          </p:blipFill>
          <p:spPr>
            <a:xfrm>
              <a:off x="8658627" y="6397618"/>
              <a:ext cx="291352" cy="287450"/>
            </a:xfrm>
            <a:prstGeom prst="rect">
              <a:avLst/>
            </a:prstGeom>
            <a:ln w="38100" cap="sq">
              <a:noFill/>
              <a:prstDash val="solid"/>
              <a:miter lim="800000"/>
            </a:ln>
            <a:effectLst/>
            <a:scene3d>
              <a:camera prst="perspectiveFront"/>
              <a:lightRig rig="threePt" dir="t"/>
            </a:scene3d>
          </p:spPr>
        </p:pic>
        <p:sp>
          <p:nvSpPr>
            <p:cNvPr id="19" name="Rectangle 18"/>
            <p:cNvSpPr/>
            <p:nvPr userDrawn="1"/>
          </p:nvSpPr>
          <p:spPr bwMode="hidden">
            <a:xfrm>
              <a:off x="8615362" y="6379369"/>
              <a:ext cx="353784" cy="32851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8" r:id="rId4"/>
    <p:sldLayoutId id="2147483659" r:id="rId5"/>
  </p:sldLayoutIdLst>
  <p:hf sldNum="0" hdr="0" ftr="0" dt="0"/>
  <p:txStyles>
    <p:titleStyle>
      <a:lvl1pPr algn="l" defTabSz="914400" rtl="0" eaLnBrk="1" latinLnBrk="0" hangingPunct="1">
        <a:spcBef>
          <a:spcPct val="0"/>
        </a:spcBef>
        <a:buNone/>
        <a:defRPr sz="2800" kern="1200">
          <a:solidFill>
            <a:schemeClr val="bg1"/>
          </a:solidFill>
          <a:latin typeface="+mj-lt"/>
          <a:ea typeface="+mj-ea"/>
          <a:cs typeface="+mj-cs"/>
        </a:defRPr>
      </a:lvl1pPr>
    </p:titleStyle>
    <p:bodyStyle>
      <a:lvl1pPr marL="347663" indent="-347663" algn="l" defTabSz="914400" rtl="0" eaLnBrk="1" latinLnBrk="0" hangingPunct="1">
        <a:spcBef>
          <a:spcPct val="20000"/>
        </a:spcBef>
        <a:buClr>
          <a:schemeClr val="tx2"/>
        </a:buClr>
        <a:buSzPct val="100000"/>
        <a:buFont typeface="Wingdings" pitchFamily="2" charset="2"/>
        <a:buChar char="§"/>
        <a:defRPr sz="2800" kern="1200">
          <a:solidFill>
            <a:schemeClr val="tx1"/>
          </a:solidFill>
          <a:latin typeface="Arial" pitchFamily="34" charset="0"/>
          <a:ea typeface="+mn-ea"/>
          <a:cs typeface="Arial" pitchFamily="34" charset="0"/>
        </a:defRPr>
      </a:lvl1pPr>
      <a:lvl2pPr marL="682625" indent="-334963" algn="l" defTabSz="914400" rtl="0" eaLnBrk="1" latinLnBrk="0" hangingPunct="1">
        <a:spcBef>
          <a:spcPct val="20000"/>
        </a:spcBef>
        <a:buClr>
          <a:schemeClr val="accent6"/>
        </a:buClr>
        <a:buFont typeface="Arial" pitchFamily="34" charset="0"/>
        <a:buChar char="•"/>
        <a:defRPr sz="2400" kern="1200">
          <a:solidFill>
            <a:schemeClr val="tx1"/>
          </a:solidFill>
          <a:latin typeface="Arial" pitchFamily="34" charset="0"/>
          <a:ea typeface="+mn-ea"/>
          <a:cs typeface="Arial" pitchFamily="34" charset="0"/>
        </a:defRPr>
      </a:lvl2pPr>
      <a:lvl3pPr marL="1022350" indent="-342900" algn="l" defTabSz="914400" rtl="0" eaLnBrk="1" latinLnBrk="0" hangingPunct="1">
        <a:spcBef>
          <a:spcPct val="20000"/>
        </a:spcBef>
        <a:buFont typeface="Arial" pitchFamily="34" charset="0"/>
        <a:buChar char="•"/>
        <a:defRPr sz="2000" b="1" kern="1200">
          <a:solidFill>
            <a:schemeClr val="tx1"/>
          </a:solidFill>
          <a:latin typeface="Lucida Console" pitchFamily="49" charset="0"/>
          <a:ea typeface="+mn-ea"/>
          <a:cs typeface="+mn-cs"/>
        </a:defRPr>
      </a:lvl3pPr>
      <a:lvl4pPr marL="682625" indent="0" algn="l" defTabSz="914400" rtl="0" eaLnBrk="1" latinLnBrk="0" hangingPunct="1">
        <a:spcBef>
          <a:spcPct val="20000"/>
        </a:spcBef>
        <a:buFontTx/>
        <a:buNone/>
        <a:defRPr sz="1800" b="1" kern="1200">
          <a:solidFill>
            <a:schemeClr val="accent1">
              <a:lumMod val="75000"/>
            </a:schemeClr>
          </a:solidFill>
          <a:latin typeface="Lucida Console" pitchFamily="49" charset="0"/>
          <a:ea typeface="+mn-ea"/>
          <a:cs typeface="+mn-cs"/>
        </a:defRPr>
      </a:lvl4pPr>
      <a:lvl5pPr marL="679450" indent="3175" algn="l" defTabSz="914400" rtl="0" eaLnBrk="1" latinLnBrk="0" hangingPunct="1">
        <a:spcBef>
          <a:spcPct val="20000"/>
        </a:spcBef>
        <a:buFontTx/>
        <a:buNone/>
        <a:defRPr sz="1600" b="1" i="0" kern="1200">
          <a:solidFill>
            <a:schemeClr val="tx1"/>
          </a:solidFill>
          <a:latin typeface="Lucida Console" pitchFamily="49"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info@criticalpathtraining.com" TargetMode="External"/><Relationship Id="rId2" Type="http://schemas.openxmlformats.org/officeDocument/2006/relationships/hyperlink" Target="https://www.criticalpathtraining.com/"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mailto:info@criticalpathtraining.com" TargetMode="External"/><Relationship Id="rId2" Type="http://schemas.openxmlformats.org/officeDocument/2006/relationships/hyperlink" Target="https://www.criticalpathtraining.com/"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Microsoft Flow</a:t>
            </a:r>
            <a:endParaRPr lang="en-US" sz="2600" dirty="0"/>
          </a:p>
        </p:txBody>
      </p:sp>
      <p:sp>
        <p:nvSpPr>
          <p:cNvPr id="6" name="Text Placeholder 5"/>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530827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19507-874C-4668-988A-8055CDFD3F63}"/>
              </a:ext>
            </a:extLst>
          </p:cNvPr>
          <p:cNvSpPr>
            <a:spLocks noGrp="1"/>
          </p:cNvSpPr>
          <p:nvPr>
            <p:ph type="title"/>
          </p:nvPr>
        </p:nvSpPr>
        <p:spPr/>
        <p:txBody>
          <a:bodyPr/>
          <a:lstStyle/>
          <a:p>
            <a:r>
              <a:rPr lang="en-US" dirty="0"/>
              <a:t>Changing the Flow Trigger Type</a:t>
            </a:r>
          </a:p>
        </p:txBody>
      </p:sp>
    </p:spTree>
    <p:extLst>
      <p:ext uri="{BB962C8B-B14F-4D97-AF65-F5344CB8AC3E}">
        <p14:creationId xmlns:p14="http://schemas.microsoft.com/office/powerpoint/2010/main" val="1575594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ü"/>
            </a:pPr>
            <a:r>
              <a:rPr lang="en-US" dirty="0"/>
              <a:t>Flow Fundamentals</a:t>
            </a:r>
          </a:p>
          <a:p>
            <a:pPr>
              <a:buFont typeface="Wingdings" panose="05000000000000000000" pitchFamily="2" charset="2"/>
              <a:buChar char="Ø"/>
            </a:pPr>
            <a:r>
              <a:rPr lang="en-US" dirty="0"/>
              <a:t>Writing Flow Expressions</a:t>
            </a:r>
          </a:p>
          <a:p>
            <a:r>
              <a:rPr lang="en-US" dirty="0"/>
              <a:t>Converting Between Types</a:t>
            </a:r>
          </a:p>
          <a:p>
            <a:r>
              <a:rPr lang="en-US" dirty="0"/>
              <a:t>Working with Arrays</a:t>
            </a:r>
          </a:p>
          <a:p>
            <a:r>
              <a:rPr lang="en-US" dirty="0"/>
              <a:t>Advanced Techniques</a:t>
            </a:r>
          </a:p>
        </p:txBody>
      </p:sp>
    </p:spTree>
    <p:extLst>
      <p:ext uri="{BB962C8B-B14F-4D97-AF65-F5344CB8AC3E}">
        <p14:creationId xmlns:p14="http://schemas.microsoft.com/office/powerpoint/2010/main" val="3104932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62AD90-9947-4E10-9143-7D0E3B604DC5}"/>
              </a:ext>
            </a:extLst>
          </p:cNvPr>
          <p:cNvSpPr/>
          <p:nvPr/>
        </p:nvSpPr>
        <p:spPr>
          <a:xfrm>
            <a:off x="1219200" y="2971800"/>
            <a:ext cx="7086600" cy="3657600"/>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Flow</a:t>
            </a:r>
          </a:p>
        </p:txBody>
      </p:sp>
      <p:sp>
        <p:nvSpPr>
          <p:cNvPr id="2" name="Title 1">
            <a:extLst>
              <a:ext uri="{FF2B5EF4-FFF2-40B4-BE49-F238E27FC236}">
                <a16:creationId xmlns:a16="http://schemas.microsoft.com/office/drawing/2014/main" id="{26FD326F-CB4D-4FAD-913E-668983F61B92}"/>
              </a:ext>
            </a:extLst>
          </p:cNvPr>
          <p:cNvSpPr>
            <a:spLocks noGrp="1"/>
          </p:cNvSpPr>
          <p:nvPr>
            <p:ph type="title"/>
          </p:nvPr>
        </p:nvSpPr>
        <p:spPr/>
        <p:txBody>
          <a:bodyPr/>
          <a:lstStyle/>
          <a:p>
            <a:r>
              <a:rPr lang="en-US" dirty="0"/>
              <a:t>Flowing Data</a:t>
            </a:r>
          </a:p>
        </p:txBody>
      </p:sp>
      <p:sp>
        <p:nvSpPr>
          <p:cNvPr id="4" name="Content Placeholder 3">
            <a:extLst>
              <a:ext uri="{FF2B5EF4-FFF2-40B4-BE49-F238E27FC236}">
                <a16:creationId xmlns:a16="http://schemas.microsoft.com/office/drawing/2014/main" id="{6EE93BD7-C017-4B62-AEB9-C36839E9582A}"/>
              </a:ext>
            </a:extLst>
          </p:cNvPr>
          <p:cNvSpPr>
            <a:spLocks noGrp="1"/>
          </p:cNvSpPr>
          <p:nvPr>
            <p:ph idx="1"/>
          </p:nvPr>
        </p:nvSpPr>
        <p:spPr/>
        <p:txBody>
          <a:bodyPr>
            <a:normAutofit/>
          </a:bodyPr>
          <a:lstStyle/>
          <a:p>
            <a:r>
              <a:rPr lang="en-US" sz="2000" dirty="0"/>
              <a:t>Data in flows added by steps</a:t>
            </a:r>
          </a:p>
          <a:p>
            <a:pPr lvl="1"/>
            <a:r>
              <a:rPr lang="en-US" sz="1800" dirty="0"/>
              <a:t>Data added in step is available in later steps</a:t>
            </a:r>
          </a:p>
          <a:p>
            <a:pPr lvl="1"/>
            <a:r>
              <a:rPr lang="en-US" sz="1800" dirty="0"/>
              <a:t>Add Dynamic Content select outputs from previous steps</a:t>
            </a:r>
          </a:p>
          <a:p>
            <a:pPr lvl="1"/>
            <a:r>
              <a:rPr lang="en-US" sz="1800" dirty="0"/>
              <a:t>Certain outputs shows up based on types of input and output</a:t>
            </a:r>
          </a:p>
        </p:txBody>
      </p:sp>
      <p:grpSp>
        <p:nvGrpSpPr>
          <p:cNvPr id="37" name="Group 36">
            <a:extLst>
              <a:ext uri="{FF2B5EF4-FFF2-40B4-BE49-F238E27FC236}">
                <a16:creationId xmlns:a16="http://schemas.microsoft.com/office/drawing/2014/main" id="{E0F5F218-8F2A-40F1-8C33-FDA163195F1D}"/>
              </a:ext>
            </a:extLst>
          </p:cNvPr>
          <p:cNvGrpSpPr/>
          <p:nvPr/>
        </p:nvGrpSpPr>
        <p:grpSpPr>
          <a:xfrm>
            <a:off x="1326126" y="3352800"/>
            <a:ext cx="6827274" cy="762000"/>
            <a:chOff x="1326126" y="3352800"/>
            <a:chExt cx="6827274" cy="762000"/>
          </a:xfrm>
        </p:grpSpPr>
        <p:grpSp>
          <p:nvGrpSpPr>
            <p:cNvPr id="33" name="Group 32">
              <a:extLst>
                <a:ext uri="{FF2B5EF4-FFF2-40B4-BE49-F238E27FC236}">
                  <a16:creationId xmlns:a16="http://schemas.microsoft.com/office/drawing/2014/main" id="{8DB3E3EC-CD29-40D7-9215-D71E57E08A1D}"/>
                </a:ext>
              </a:extLst>
            </p:cNvPr>
            <p:cNvGrpSpPr/>
            <p:nvPr/>
          </p:nvGrpSpPr>
          <p:grpSpPr>
            <a:xfrm>
              <a:off x="1326126" y="3352800"/>
              <a:ext cx="6827274" cy="762000"/>
              <a:chOff x="1326126" y="3352800"/>
              <a:chExt cx="6827274" cy="762000"/>
            </a:xfrm>
          </p:grpSpPr>
          <p:sp>
            <p:nvSpPr>
              <p:cNvPr id="6" name="Rectangle 5">
                <a:extLst>
                  <a:ext uri="{FF2B5EF4-FFF2-40B4-BE49-F238E27FC236}">
                    <a16:creationId xmlns:a16="http://schemas.microsoft.com/office/drawing/2014/main" id="{804FB0DE-1431-4C3E-8369-DF84F50F3D76}"/>
                  </a:ext>
                </a:extLst>
              </p:cNvPr>
              <p:cNvSpPr/>
              <p:nvPr/>
            </p:nvSpPr>
            <p:spPr>
              <a:xfrm>
                <a:off x="1326126" y="3352800"/>
                <a:ext cx="6827274" cy="762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Trigger</a:t>
                </a:r>
              </a:p>
            </p:txBody>
          </p:sp>
          <p:grpSp>
            <p:nvGrpSpPr>
              <p:cNvPr id="11" name="Group 10">
                <a:extLst>
                  <a:ext uri="{FF2B5EF4-FFF2-40B4-BE49-F238E27FC236}">
                    <a16:creationId xmlns:a16="http://schemas.microsoft.com/office/drawing/2014/main" id="{E707EF10-5464-4164-BE3B-26EE39F1D00A}"/>
                  </a:ext>
                </a:extLst>
              </p:cNvPr>
              <p:cNvGrpSpPr/>
              <p:nvPr/>
            </p:nvGrpSpPr>
            <p:grpSpPr>
              <a:xfrm>
                <a:off x="2545326" y="3733800"/>
                <a:ext cx="3352800" cy="228600"/>
                <a:chOff x="2362200" y="3886200"/>
                <a:chExt cx="4191000" cy="228600"/>
              </a:xfrm>
            </p:grpSpPr>
            <p:sp>
              <p:nvSpPr>
                <p:cNvPr id="7" name="Rectangle 6">
                  <a:extLst>
                    <a:ext uri="{FF2B5EF4-FFF2-40B4-BE49-F238E27FC236}">
                      <a16:creationId xmlns:a16="http://schemas.microsoft.com/office/drawing/2014/main" id="{AC43BE93-DBE4-47F1-B030-8A3DB6CDD909}"/>
                    </a:ext>
                  </a:extLst>
                </p:cNvPr>
                <p:cNvSpPr/>
                <p:nvPr/>
              </p:nvSpPr>
              <p:spPr>
                <a:xfrm>
                  <a:off x="2362200" y="3886200"/>
                  <a:ext cx="1219200" cy="228600"/>
                </a:xfrm>
                <a:prstGeom prst="rect">
                  <a:avLst/>
                </a:prstGeom>
                <a:solidFill>
                  <a:schemeClr val="accent2">
                    <a:lumMod val="20000"/>
                    <a:lumOff val="8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Lucida Console" panose="020B0609040504020204" pitchFamily="49" charset="0"/>
                    </a:rPr>
                    <a:t>File Name</a:t>
                  </a:r>
                </a:p>
              </p:txBody>
            </p:sp>
            <p:sp>
              <p:nvSpPr>
                <p:cNvPr id="9" name="Rectangle 8">
                  <a:extLst>
                    <a:ext uri="{FF2B5EF4-FFF2-40B4-BE49-F238E27FC236}">
                      <a16:creationId xmlns:a16="http://schemas.microsoft.com/office/drawing/2014/main" id="{D4F9EA28-CDCB-4966-8A87-33C0C16D0F9E}"/>
                    </a:ext>
                  </a:extLst>
                </p:cNvPr>
                <p:cNvSpPr/>
                <p:nvPr/>
              </p:nvSpPr>
              <p:spPr>
                <a:xfrm>
                  <a:off x="3657600" y="3886200"/>
                  <a:ext cx="1219200" cy="228600"/>
                </a:xfrm>
                <a:prstGeom prst="rect">
                  <a:avLst/>
                </a:prstGeom>
                <a:solidFill>
                  <a:schemeClr val="accent2">
                    <a:lumMod val="20000"/>
                    <a:lumOff val="8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Lucida Console" panose="020B0609040504020204" pitchFamily="49" charset="0"/>
                    </a:rPr>
                    <a:t>File Size</a:t>
                  </a:r>
                </a:p>
              </p:txBody>
            </p:sp>
            <p:sp>
              <p:nvSpPr>
                <p:cNvPr id="10" name="Rectangle 9">
                  <a:extLst>
                    <a:ext uri="{FF2B5EF4-FFF2-40B4-BE49-F238E27FC236}">
                      <a16:creationId xmlns:a16="http://schemas.microsoft.com/office/drawing/2014/main" id="{FF1C554C-9083-45EE-8C78-7114F31808A5}"/>
                    </a:ext>
                  </a:extLst>
                </p:cNvPr>
                <p:cNvSpPr/>
                <p:nvPr/>
              </p:nvSpPr>
              <p:spPr>
                <a:xfrm>
                  <a:off x="4962832" y="3886200"/>
                  <a:ext cx="1590368" cy="228600"/>
                </a:xfrm>
                <a:prstGeom prst="rect">
                  <a:avLst/>
                </a:prstGeom>
                <a:solidFill>
                  <a:schemeClr val="accent2">
                    <a:lumMod val="20000"/>
                    <a:lumOff val="8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Lucida Console" panose="020B0609040504020204" pitchFamily="49" charset="0"/>
                    </a:rPr>
                    <a:t>File Content</a:t>
                  </a:r>
                </a:p>
              </p:txBody>
            </p:sp>
          </p:grpSp>
        </p:grpSp>
        <p:sp>
          <p:nvSpPr>
            <p:cNvPr id="8" name="Rectangle 7">
              <a:extLst>
                <a:ext uri="{FF2B5EF4-FFF2-40B4-BE49-F238E27FC236}">
                  <a16:creationId xmlns:a16="http://schemas.microsoft.com/office/drawing/2014/main" id="{4638670D-0F9D-4490-B18C-EDE39B91BB41}"/>
                </a:ext>
              </a:extLst>
            </p:cNvPr>
            <p:cNvSpPr/>
            <p:nvPr/>
          </p:nvSpPr>
          <p:spPr>
            <a:xfrm>
              <a:off x="1498372" y="3733800"/>
              <a:ext cx="1003938"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Lucida Console" panose="020B0609040504020204" pitchFamily="49" charset="0"/>
                </a:rPr>
                <a:t>Outputs:</a:t>
              </a:r>
            </a:p>
          </p:txBody>
        </p:sp>
      </p:grpSp>
      <p:grpSp>
        <p:nvGrpSpPr>
          <p:cNvPr id="34" name="Group 33">
            <a:extLst>
              <a:ext uri="{FF2B5EF4-FFF2-40B4-BE49-F238E27FC236}">
                <a16:creationId xmlns:a16="http://schemas.microsoft.com/office/drawing/2014/main" id="{27C0338B-0B2A-43B3-9400-29E43F287A1A}"/>
              </a:ext>
            </a:extLst>
          </p:cNvPr>
          <p:cNvGrpSpPr/>
          <p:nvPr/>
        </p:nvGrpSpPr>
        <p:grpSpPr>
          <a:xfrm>
            <a:off x="1326126" y="4267200"/>
            <a:ext cx="6827274" cy="1143000"/>
            <a:chOff x="1326126" y="4267200"/>
            <a:chExt cx="6827274" cy="1143000"/>
          </a:xfrm>
        </p:grpSpPr>
        <p:sp>
          <p:nvSpPr>
            <p:cNvPr id="12" name="Rectangle 11">
              <a:extLst>
                <a:ext uri="{FF2B5EF4-FFF2-40B4-BE49-F238E27FC236}">
                  <a16:creationId xmlns:a16="http://schemas.microsoft.com/office/drawing/2014/main" id="{C92AFD35-DFD3-46C0-8B65-3E9C71C3A3FB}"/>
                </a:ext>
              </a:extLst>
            </p:cNvPr>
            <p:cNvSpPr/>
            <p:nvPr/>
          </p:nvSpPr>
          <p:spPr>
            <a:xfrm>
              <a:off x="1326126" y="4267200"/>
              <a:ext cx="6827274" cy="1143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Action 1</a:t>
              </a:r>
            </a:p>
          </p:txBody>
        </p:sp>
        <p:sp>
          <p:nvSpPr>
            <p:cNvPr id="13" name="Rectangle 12">
              <a:extLst>
                <a:ext uri="{FF2B5EF4-FFF2-40B4-BE49-F238E27FC236}">
                  <a16:creationId xmlns:a16="http://schemas.microsoft.com/office/drawing/2014/main" id="{1C5E13DA-3F80-4217-875A-AE3F60387E4F}"/>
                </a:ext>
              </a:extLst>
            </p:cNvPr>
            <p:cNvSpPr/>
            <p:nvPr/>
          </p:nvSpPr>
          <p:spPr>
            <a:xfrm>
              <a:off x="1498372" y="4648200"/>
              <a:ext cx="1003938"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Lucida Console" panose="020B0609040504020204" pitchFamily="49" charset="0"/>
                </a:rPr>
                <a:t>Inputs:</a:t>
              </a:r>
            </a:p>
          </p:txBody>
        </p:sp>
        <p:grpSp>
          <p:nvGrpSpPr>
            <p:cNvPr id="14" name="Group 13">
              <a:extLst>
                <a:ext uri="{FF2B5EF4-FFF2-40B4-BE49-F238E27FC236}">
                  <a16:creationId xmlns:a16="http://schemas.microsoft.com/office/drawing/2014/main" id="{C2D9EEF8-E135-4A53-A7F9-0A994B413CBF}"/>
                </a:ext>
              </a:extLst>
            </p:cNvPr>
            <p:cNvGrpSpPr/>
            <p:nvPr/>
          </p:nvGrpSpPr>
          <p:grpSpPr>
            <a:xfrm>
              <a:off x="2545326" y="4648200"/>
              <a:ext cx="3352800" cy="228600"/>
              <a:chOff x="2362200" y="3886200"/>
              <a:chExt cx="4191000" cy="228600"/>
            </a:xfrm>
          </p:grpSpPr>
          <p:sp>
            <p:nvSpPr>
              <p:cNvPr id="15" name="Rectangle 14">
                <a:extLst>
                  <a:ext uri="{FF2B5EF4-FFF2-40B4-BE49-F238E27FC236}">
                    <a16:creationId xmlns:a16="http://schemas.microsoft.com/office/drawing/2014/main" id="{0D438A31-FECE-4D82-9205-021E7BE1F9A7}"/>
                  </a:ext>
                </a:extLst>
              </p:cNvPr>
              <p:cNvSpPr/>
              <p:nvPr/>
            </p:nvSpPr>
            <p:spPr>
              <a:xfrm>
                <a:off x="2362200" y="3886200"/>
                <a:ext cx="1219200" cy="228600"/>
              </a:xfrm>
              <a:prstGeom prst="rect">
                <a:avLst/>
              </a:prstGeom>
              <a:solidFill>
                <a:schemeClr val="accent2">
                  <a:lumMod val="20000"/>
                  <a:lumOff val="8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Lucida Console" panose="020B0609040504020204" pitchFamily="49" charset="0"/>
                  </a:rPr>
                  <a:t>File Name</a:t>
                </a:r>
              </a:p>
            </p:txBody>
          </p:sp>
          <p:sp>
            <p:nvSpPr>
              <p:cNvPr id="16" name="Rectangle 15">
                <a:extLst>
                  <a:ext uri="{FF2B5EF4-FFF2-40B4-BE49-F238E27FC236}">
                    <a16:creationId xmlns:a16="http://schemas.microsoft.com/office/drawing/2014/main" id="{165806CF-13E7-40A9-9483-E31E1445C196}"/>
                  </a:ext>
                </a:extLst>
              </p:cNvPr>
              <p:cNvSpPr/>
              <p:nvPr/>
            </p:nvSpPr>
            <p:spPr>
              <a:xfrm>
                <a:off x="3657600" y="3886200"/>
                <a:ext cx="1219200" cy="228600"/>
              </a:xfrm>
              <a:prstGeom prst="rect">
                <a:avLst/>
              </a:prstGeom>
              <a:solidFill>
                <a:schemeClr val="accent2">
                  <a:lumMod val="20000"/>
                  <a:lumOff val="8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Lucida Console" panose="020B0609040504020204" pitchFamily="49" charset="0"/>
                  </a:rPr>
                  <a:t>File Size</a:t>
                </a:r>
              </a:p>
            </p:txBody>
          </p:sp>
          <p:sp>
            <p:nvSpPr>
              <p:cNvPr id="17" name="Rectangle 16">
                <a:extLst>
                  <a:ext uri="{FF2B5EF4-FFF2-40B4-BE49-F238E27FC236}">
                    <a16:creationId xmlns:a16="http://schemas.microsoft.com/office/drawing/2014/main" id="{3E3A167B-2363-4ED8-BA4D-6C36E76B5D61}"/>
                  </a:ext>
                </a:extLst>
              </p:cNvPr>
              <p:cNvSpPr/>
              <p:nvPr/>
            </p:nvSpPr>
            <p:spPr>
              <a:xfrm>
                <a:off x="4962832" y="3886200"/>
                <a:ext cx="1590368" cy="228600"/>
              </a:xfrm>
              <a:prstGeom prst="rect">
                <a:avLst/>
              </a:prstGeom>
              <a:solidFill>
                <a:schemeClr val="accent2">
                  <a:lumMod val="20000"/>
                  <a:lumOff val="8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Lucida Console" panose="020B0609040504020204" pitchFamily="49" charset="0"/>
                  </a:rPr>
                  <a:t>File Content</a:t>
                </a:r>
              </a:p>
            </p:txBody>
          </p:sp>
        </p:grpSp>
      </p:grpSp>
      <p:grpSp>
        <p:nvGrpSpPr>
          <p:cNvPr id="35" name="Group 34">
            <a:extLst>
              <a:ext uri="{FF2B5EF4-FFF2-40B4-BE49-F238E27FC236}">
                <a16:creationId xmlns:a16="http://schemas.microsoft.com/office/drawing/2014/main" id="{95BDA62E-9BCD-4FAA-9FAB-D64F45A0AD2A}"/>
              </a:ext>
            </a:extLst>
          </p:cNvPr>
          <p:cNvGrpSpPr/>
          <p:nvPr/>
        </p:nvGrpSpPr>
        <p:grpSpPr>
          <a:xfrm>
            <a:off x="1498372" y="5029200"/>
            <a:ext cx="3058634" cy="228600"/>
            <a:chOff x="1498372" y="5029200"/>
            <a:chExt cx="3058634" cy="228600"/>
          </a:xfrm>
        </p:grpSpPr>
        <p:sp>
          <p:nvSpPr>
            <p:cNvPr id="18" name="Rectangle 17">
              <a:extLst>
                <a:ext uri="{FF2B5EF4-FFF2-40B4-BE49-F238E27FC236}">
                  <a16:creationId xmlns:a16="http://schemas.microsoft.com/office/drawing/2014/main" id="{07FE3A96-6B3B-4844-8BED-ECD10E48CAFD}"/>
                </a:ext>
              </a:extLst>
            </p:cNvPr>
            <p:cNvSpPr/>
            <p:nvPr/>
          </p:nvSpPr>
          <p:spPr>
            <a:xfrm>
              <a:off x="1498372" y="5029200"/>
              <a:ext cx="1003938"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Lucida Console" panose="020B0609040504020204" pitchFamily="49" charset="0"/>
                </a:rPr>
                <a:t>Outputs:</a:t>
              </a:r>
            </a:p>
          </p:txBody>
        </p:sp>
        <p:grpSp>
          <p:nvGrpSpPr>
            <p:cNvPr id="19" name="Group 18">
              <a:extLst>
                <a:ext uri="{FF2B5EF4-FFF2-40B4-BE49-F238E27FC236}">
                  <a16:creationId xmlns:a16="http://schemas.microsoft.com/office/drawing/2014/main" id="{8A8ED89A-241D-4807-8FDE-1444E80522E7}"/>
                </a:ext>
              </a:extLst>
            </p:cNvPr>
            <p:cNvGrpSpPr/>
            <p:nvPr/>
          </p:nvGrpSpPr>
          <p:grpSpPr>
            <a:xfrm>
              <a:off x="2545326" y="5029200"/>
              <a:ext cx="2011680" cy="228600"/>
              <a:chOff x="2362200" y="3886200"/>
              <a:chExt cx="2514600" cy="228600"/>
            </a:xfrm>
          </p:grpSpPr>
          <p:sp>
            <p:nvSpPr>
              <p:cNvPr id="20" name="Rectangle 19">
                <a:extLst>
                  <a:ext uri="{FF2B5EF4-FFF2-40B4-BE49-F238E27FC236}">
                    <a16:creationId xmlns:a16="http://schemas.microsoft.com/office/drawing/2014/main" id="{B8F3E95A-D60C-4B71-956B-FE5B94828DA7}"/>
                  </a:ext>
                </a:extLst>
              </p:cNvPr>
              <p:cNvSpPr/>
              <p:nvPr/>
            </p:nvSpPr>
            <p:spPr>
              <a:xfrm>
                <a:off x="2362200" y="3886200"/>
                <a:ext cx="1219200" cy="228600"/>
              </a:xfrm>
              <a:prstGeom prst="rect">
                <a:avLst/>
              </a:prstGeom>
              <a:solidFill>
                <a:schemeClr val="accent2">
                  <a:lumMod val="20000"/>
                  <a:lumOff val="8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Lucida Console" panose="020B0609040504020204" pitchFamily="49" charset="0"/>
                  </a:rPr>
                  <a:t>Title</a:t>
                </a:r>
              </a:p>
            </p:txBody>
          </p:sp>
          <p:sp>
            <p:nvSpPr>
              <p:cNvPr id="21" name="Rectangle 20">
                <a:extLst>
                  <a:ext uri="{FF2B5EF4-FFF2-40B4-BE49-F238E27FC236}">
                    <a16:creationId xmlns:a16="http://schemas.microsoft.com/office/drawing/2014/main" id="{F15C255F-C2D2-4F0F-95B3-E18DE81AABAA}"/>
                  </a:ext>
                </a:extLst>
              </p:cNvPr>
              <p:cNvSpPr/>
              <p:nvPr/>
            </p:nvSpPr>
            <p:spPr>
              <a:xfrm>
                <a:off x="3657600" y="3886200"/>
                <a:ext cx="1219200" cy="228600"/>
              </a:xfrm>
              <a:prstGeom prst="rect">
                <a:avLst/>
              </a:prstGeom>
              <a:solidFill>
                <a:schemeClr val="accent2">
                  <a:lumMod val="20000"/>
                  <a:lumOff val="8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Lucida Console" panose="020B0609040504020204" pitchFamily="49" charset="0"/>
                  </a:rPr>
                  <a:t>Count</a:t>
                </a:r>
              </a:p>
            </p:txBody>
          </p:sp>
        </p:grpSp>
      </p:grpSp>
      <p:grpSp>
        <p:nvGrpSpPr>
          <p:cNvPr id="36" name="Group 35">
            <a:extLst>
              <a:ext uri="{FF2B5EF4-FFF2-40B4-BE49-F238E27FC236}">
                <a16:creationId xmlns:a16="http://schemas.microsoft.com/office/drawing/2014/main" id="{0E7E50B3-5379-4270-A605-552CF2C8683E}"/>
              </a:ext>
            </a:extLst>
          </p:cNvPr>
          <p:cNvGrpSpPr/>
          <p:nvPr/>
        </p:nvGrpSpPr>
        <p:grpSpPr>
          <a:xfrm>
            <a:off x="1326126" y="5562600"/>
            <a:ext cx="6827274" cy="876300"/>
            <a:chOff x="1326126" y="5562600"/>
            <a:chExt cx="6827274" cy="876300"/>
          </a:xfrm>
        </p:grpSpPr>
        <p:sp>
          <p:nvSpPr>
            <p:cNvPr id="23" name="Rectangle 22">
              <a:extLst>
                <a:ext uri="{FF2B5EF4-FFF2-40B4-BE49-F238E27FC236}">
                  <a16:creationId xmlns:a16="http://schemas.microsoft.com/office/drawing/2014/main" id="{ECC214B1-60B2-415B-A63A-2449F843157C}"/>
                </a:ext>
              </a:extLst>
            </p:cNvPr>
            <p:cNvSpPr/>
            <p:nvPr/>
          </p:nvSpPr>
          <p:spPr>
            <a:xfrm>
              <a:off x="1326126" y="5562600"/>
              <a:ext cx="6827274" cy="8763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Action 2</a:t>
              </a:r>
            </a:p>
          </p:txBody>
        </p:sp>
        <p:sp>
          <p:nvSpPr>
            <p:cNvPr id="24" name="Rectangle 23">
              <a:extLst>
                <a:ext uri="{FF2B5EF4-FFF2-40B4-BE49-F238E27FC236}">
                  <a16:creationId xmlns:a16="http://schemas.microsoft.com/office/drawing/2014/main" id="{FC37B36A-4734-4597-9D01-7F3314C33FF2}"/>
                </a:ext>
              </a:extLst>
            </p:cNvPr>
            <p:cNvSpPr/>
            <p:nvPr/>
          </p:nvSpPr>
          <p:spPr>
            <a:xfrm>
              <a:off x="1498372" y="5943600"/>
              <a:ext cx="1003938"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Lucida Console" panose="020B0609040504020204" pitchFamily="49" charset="0"/>
                </a:rPr>
                <a:t>Inputs:</a:t>
              </a:r>
            </a:p>
          </p:txBody>
        </p:sp>
        <p:grpSp>
          <p:nvGrpSpPr>
            <p:cNvPr id="25" name="Group 24">
              <a:extLst>
                <a:ext uri="{FF2B5EF4-FFF2-40B4-BE49-F238E27FC236}">
                  <a16:creationId xmlns:a16="http://schemas.microsoft.com/office/drawing/2014/main" id="{B4CA7C02-3F69-44D4-B7A7-B983CB5A2D99}"/>
                </a:ext>
              </a:extLst>
            </p:cNvPr>
            <p:cNvGrpSpPr/>
            <p:nvPr/>
          </p:nvGrpSpPr>
          <p:grpSpPr>
            <a:xfrm>
              <a:off x="2545326" y="5943600"/>
              <a:ext cx="3352800" cy="228600"/>
              <a:chOff x="2362200" y="3886200"/>
              <a:chExt cx="4191000" cy="228600"/>
            </a:xfrm>
          </p:grpSpPr>
          <p:sp>
            <p:nvSpPr>
              <p:cNvPr id="26" name="Rectangle 25">
                <a:extLst>
                  <a:ext uri="{FF2B5EF4-FFF2-40B4-BE49-F238E27FC236}">
                    <a16:creationId xmlns:a16="http://schemas.microsoft.com/office/drawing/2014/main" id="{18296D73-2617-4E11-9D9A-A84C504DA7D5}"/>
                  </a:ext>
                </a:extLst>
              </p:cNvPr>
              <p:cNvSpPr/>
              <p:nvPr/>
            </p:nvSpPr>
            <p:spPr>
              <a:xfrm>
                <a:off x="2362200" y="3886200"/>
                <a:ext cx="1219200" cy="228600"/>
              </a:xfrm>
              <a:prstGeom prst="rect">
                <a:avLst/>
              </a:prstGeom>
              <a:solidFill>
                <a:schemeClr val="accent2">
                  <a:lumMod val="20000"/>
                  <a:lumOff val="8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Lucida Console" panose="020B0609040504020204" pitchFamily="49" charset="0"/>
                  </a:rPr>
                  <a:t>File Name</a:t>
                </a:r>
              </a:p>
            </p:txBody>
          </p:sp>
          <p:sp>
            <p:nvSpPr>
              <p:cNvPr id="27" name="Rectangle 26">
                <a:extLst>
                  <a:ext uri="{FF2B5EF4-FFF2-40B4-BE49-F238E27FC236}">
                    <a16:creationId xmlns:a16="http://schemas.microsoft.com/office/drawing/2014/main" id="{821C9EB7-41C4-4160-9F84-5628178EDE3F}"/>
                  </a:ext>
                </a:extLst>
              </p:cNvPr>
              <p:cNvSpPr/>
              <p:nvPr/>
            </p:nvSpPr>
            <p:spPr>
              <a:xfrm>
                <a:off x="3657600" y="3886200"/>
                <a:ext cx="1219200" cy="228600"/>
              </a:xfrm>
              <a:prstGeom prst="rect">
                <a:avLst/>
              </a:prstGeom>
              <a:solidFill>
                <a:schemeClr val="accent2">
                  <a:lumMod val="20000"/>
                  <a:lumOff val="8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Lucida Console" panose="020B0609040504020204" pitchFamily="49" charset="0"/>
                  </a:rPr>
                  <a:t>File Size</a:t>
                </a:r>
              </a:p>
            </p:txBody>
          </p:sp>
          <p:sp>
            <p:nvSpPr>
              <p:cNvPr id="28" name="Rectangle 27">
                <a:extLst>
                  <a:ext uri="{FF2B5EF4-FFF2-40B4-BE49-F238E27FC236}">
                    <a16:creationId xmlns:a16="http://schemas.microsoft.com/office/drawing/2014/main" id="{CC9B5416-0BEB-442F-9F33-725C523497C8}"/>
                  </a:ext>
                </a:extLst>
              </p:cNvPr>
              <p:cNvSpPr/>
              <p:nvPr/>
            </p:nvSpPr>
            <p:spPr>
              <a:xfrm>
                <a:off x="4962832" y="3886200"/>
                <a:ext cx="1590368" cy="228600"/>
              </a:xfrm>
              <a:prstGeom prst="rect">
                <a:avLst/>
              </a:prstGeom>
              <a:solidFill>
                <a:schemeClr val="accent2">
                  <a:lumMod val="20000"/>
                  <a:lumOff val="8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Lucida Console" panose="020B0609040504020204" pitchFamily="49" charset="0"/>
                  </a:rPr>
                  <a:t>File Content</a:t>
                </a:r>
              </a:p>
            </p:txBody>
          </p:sp>
        </p:grpSp>
        <p:sp>
          <p:nvSpPr>
            <p:cNvPr id="31" name="Rectangle 30">
              <a:extLst>
                <a:ext uri="{FF2B5EF4-FFF2-40B4-BE49-F238E27FC236}">
                  <a16:creationId xmlns:a16="http://schemas.microsoft.com/office/drawing/2014/main" id="{E8B7F070-C784-4D4A-BBE2-9071315A80B6}"/>
                </a:ext>
              </a:extLst>
            </p:cNvPr>
            <p:cNvSpPr/>
            <p:nvPr/>
          </p:nvSpPr>
          <p:spPr>
            <a:xfrm>
              <a:off x="5966952" y="5943600"/>
              <a:ext cx="975360" cy="228600"/>
            </a:xfrm>
            <a:prstGeom prst="rect">
              <a:avLst/>
            </a:prstGeom>
            <a:solidFill>
              <a:schemeClr val="accent2">
                <a:lumMod val="20000"/>
                <a:lumOff val="8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Lucida Console" panose="020B0609040504020204" pitchFamily="49" charset="0"/>
                </a:rPr>
                <a:t>Title</a:t>
              </a:r>
            </a:p>
          </p:txBody>
        </p:sp>
        <p:sp>
          <p:nvSpPr>
            <p:cNvPr id="32" name="Rectangle 31">
              <a:extLst>
                <a:ext uri="{FF2B5EF4-FFF2-40B4-BE49-F238E27FC236}">
                  <a16:creationId xmlns:a16="http://schemas.microsoft.com/office/drawing/2014/main" id="{4E055B93-DEEC-4EE5-B4A6-30738B0D61A4}"/>
                </a:ext>
              </a:extLst>
            </p:cNvPr>
            <p:cNvSpPr/>
            <p:nvPr/>
          </p:nvSpPr>
          <p:spPr>
            <a:xfrm>
              <a:off x="7018758" y="5943600"/>
              <a:ext cx="975360" cy="228600"/>
            </a:xfrm>
            <a:prstGeom prst="rect">
              <a:avLst/>
            </a:prstGeom>
            <a:solidFill>
              <a:schemeClr val="accent2">
                <a:lumMod val="20000"/>
                <a:lumOff val="8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Lucida Console" panose="020B0609040504020204" pitchFamily="49" charset="0"/>
                </a:rPr>
                <a:t>Count</a:t>
              </a:r>
            </a:p>
          </p:txBody>
        </p:sp>
      </p:grpSp>
    </p:spTree>
    <p:extLst>
      <p:ext uri="{BB962C8B-B14F-4D97-AF65-F5344CB8AC3E}">
        <p14:creationId xmlns:p14="http://schemas.microsoft.com/office/powerpoint/2010/main" val="186716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326F-CB4D-4FAD-913E-668983F61B92}"/>
              </a:ext>
            </a:extLst>
          </p:cNvPr>
          <p:cNvSpPr>
            <a:spLocks noGrp="1"/>
          </p:cNvSpPr>
          <p:nvPr>
            <p:ph type="title"/>
          </p:nvPr>
        </p:nvSpPr>
        <p:spPr/>
        <p:txBody>
          <a:bodyPr/>
          <a:lstStyle/>
          <a:p>
            <a:r>
              <a:rPr lang="en-US" dirty="0"/>
              <a:t>Writing Flow Expressions</a:t>
            </a:r>
          </a:p>
        </p:txBody>
      </p:sp>
      <p:sp>
        <p:nvSpPr>
          <p:cNvPr id="4" name="Content Placeholder 3">
            <a:extLst>
              <a:ext uri="{FF2B5EF4-FFF2-40B4-BE49-F238E27FC236}">
                <a16:creationId xmlns:a16="http://schemas.microsoft.com/office/drawing/2014/main" id="{F473E56E-8BEA-4B2A-9171-FC0CD7C6C4DD}"/>
              </a:ext>
            </a:extLst>
          </p:cNvPr>
          <p:cNvSpPr>
            <a:spLocks noGrp="1"/>
          </p:cNvSpPr>
          <p:nvPr>
            <p:ph idx="1"/>
          </p:nvPr>
        </p:nvSpPr>
        <p:spPr/>
        <p:txBody>
          <a:bodyPr/>
          <a:lstStyle/>
          <a:p>
            <a:r>
              <a:rPr lang="en-US" dirty="0"/>
              <a:t>Scenarios for writing Flow expressions</a:t>
            </a:r>
          </a:p>
          <a:p>
            <a:pPr lvl="1"/>
            <a:r>
              <a:rPr lang="en-US" dirty="0"/>
              <a:t>Convert types</a:t>
            </a:r>
          </a:p>
          <a:p>
            <a:pPr lvl="1"/>
            <a:r>
              <a:rPr lang="en-US" dirty="0"/>
              <a:t>Perform simple inline calculations</a:t>
            </a:r>
          </a:p>
          <a:p>
            <a:pPr lvl="1"/>
            <a:r>
              <a:rPr lang="en-US" dirty="0"/>
              <a:t>Perform string manipulation</a:t>
            </a:r>
          </a:p>
          <a:p>
            <a:pPr lvl="1"/>
            <a:r>
              <a:rPr lang="en-US" dirty="0"/>
              <a:t>Generate a GUD or a random number</a:t>
            </a:r>
          </a:p>
          <a:p>
            <a:pPr lvl="1"/>
            <a:r>
              <a:rPr lang="en-US" dirty="0"/>
              <a:t>Handling optional values</a:t>
            </a:r>
          </a:p>
          <a:p>
            <a:pPr lvl="1"/>
            <a:r>
              <a:rPr lang="en-US" dirty="0"/>
              <a:t>Writing conditional statements  using "If" statements</a:t>
            </a:r>
          </a:p>
          <a:p>
            <a:pPr lvl="1"/>
            <a:r>
              <a:rPr lang="en-US" dirty="0"/>
              <a:t>Working with lists</a:t>
            </a:r>
          </a:p>
        </p:txBody>
      </p:sp>
    </p:spTree>
    <p:extLst>
      <p:ext uri="{BB962C8B-B14F-4D97-AF65-F5344CB8AC3E}">
        <p14:creationId xmlns:p14="http://schemas.microsoft.com/office/powerpoint/2010/main" val="1937697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326F-CB4D-4FAD-913E-668983F61B92}"/>
              </a:ext>
            </a:extLst>
          </p:cNvPr>
          <p:cNvSpPr>
            <a:spLocks noGrp="1"/>
          </p:cNvSpPr>
          <p:nvPr>
            <p:ph type="title"/>
          </p:nvPr>
        </p:nvSpPr>
        <p:spPr/>
        <p:txBody>
          <a:bodyPr/>
          <a:lstStyle/>
          <a:p>
            <a:r>
              <a:rPr lang="en-US" dirty="0"/>
              <a:t>Workflow Definition Language (WDL)</a:t>
            </a:r>
          </a:p>
        </p:txBody>
      </p:sp>
      <p:sp>
        <p:nvSpPr>
          <p:cNvPr id="4" name="Content Placeholder 3">
            <a:extLst>
              <a:ext uri="{FF2B5EF4-FFF2-40B4-BE49-F238E27FC236}">
                <a16:creationId xmlns:a16="http://schemas.microsoft.com/office/drawing/2014/main" id="{610923C0-98A6-4710-B710-9B0371F83F85}"/>
              </a:ext>
            </a:extLst>
          </p:cNvPr>
          <p:cNvSpPr>
            <a:spLocks noGrp="1"/>
          </p:cNvSpPr>
          <p:nvPr>
            <p:ph idx="1"/>
          </p:nvPr>
        </p:nvSpPr>
        <p:spPr/>
        <p:txBody>
          <a:bodyPr>
            <a:normAutofit/>
          </a:bodyPr>
          <a:lstStyle/>
          <a:p>
            <a:r>
              <a:rPr lang="en-US" sz="2400" dirty="0"/>
              <a:t>Flow expressions written in Workflow Definition Language</a:t>
            </a:r>
          </a:p>
          <a:p>
            <a:pPr lvl="1"/>
            <a:r>
              <a:rPr lang="en-US" sz="2000" dirty="0"/>
              <a:t>Same language used in Azure Logic Apps</a:t>
            </a:r>
          </a:p>
          <a:p>
            <a:pPr lvl="1"/>
            <a:r>
              <a:rPr lang="en-US" sz="2000" dirty="0"/>
              <a:t>WDL is more powerful yet more complicated than PowerApps</a:t>
            </a:r>
          </a:p>
          <a:p>
            <a:pPr lvl="1"/>
            <a:r>
              <a:rPr lang="en-US" sz="2000" dirty="0"/>
              <a:t>WDL does not overload operators like PowerApps does</a:t>
            </a:r>
          </a:p>
          <a:p>
            <a:pPr lvl="1"/>
            <a:r>
              <a:rPr lang="en-US" sz="2000" dirty="0"/>
              <a:t>WDL requires single quotes instead of double quotes</a:t>
            </a:r>
          </a:p>
          <a:p>
            <a:pPr lvl="1"/>
            <a:endParaRPr lang="en-US" sz="2000" dirty="0"/>
          </a:p>
        </p:txBody>
      </p:sp>
      <p:grpSp>
        <p:nvGrpSpPr>
          <p:cNvPr id="3" name="Group 2">
            <a:extLst>
              <a:ext uri="{FF2B5EF4-FFF2-40B4-BE49-F238E27FC236}">
                <a16:creationId xmlns:a16="http://schemas.microsoft.com/office/drawing/2014/main" id="{A2B13AE7-BF0C-4875-B17E-48D01B7DB41A}"/>
              </a:ext>
            </a:extLst>
          </p:cNvPr>
          <p:cNvGrpSpPr/>
          <p:nvPr/>
        </p:nvGrpSpPr>
        <p:grpSpPr>
          <a:xfrm>
            <a:off x="1222343" y="3544449"/>
            <a:ext cx="6524657" cy="417951"/>
            <a:chOff x="1222343" y="3544449"/>
            <a:chExt cx="6524657" cy="417951"/>
          </a:xfrm>
        </p:grpSpPr>
        <p:pic>
          <p:nvPicPr>
            <p:cNvPr id="8" name="Picture 7">
              <a:extLst>
                <a:ext uri="{FF2B5EF4-FFF2-40B4-BE49-F238E27FC236}">
                  <a16:creationId xmlns:a16="http://schemas.microsoft.com/office/drawing/2014/main" id="{F51D13C5-1CDC-4AAD-8596-723FB794E4E5}"/>
                </a:ext>
              </a:extLst>
            </p:cNvPr>
            <p:cNvPicPr>
              <a:picLocks noChangeAspect="1"/>
            </p:cNvPicPr>
            <p:nvPr/>
          </p:nvPicPr>
          <p:blipFill>
            <a:blip r:embed="rId2"/>
            <a:stretch>
              <a:fillRect/>
            </a:stretch>
          </p:blipFill>
          <p:spPr>
            <a:xfrm>
              <a:off x="1222343" y="3544449"/>
              <a:ext cx="3666925" cy="417951"/>
            </a:xfrm>
            <a:prstGeom prst="rect">
              <a:avLst/>
            </a:prstGeom>
          </p:spPr>
        </p:pic>
        <p:sp>
          <p:nvSpPr>
            <p:cNvPr id="11" name="Arrow: Left 10">
              <a:extLst>
                <a:ext uri="{FF2B5EF4-FFF2-40B4-BE49-F238E27FC236}">
                  <a16:creationId xmlns:a16="http://schemas.microsoft.com/office/drawing/2014/main" id="{AEBDAA69-691F-40EF-AEB3-A8296F24353D}"/>
                </a:ext>
              </a:extLst>
            </p:cNvPr>
            <p:cNvSpPr/>
            <p:nvPr/>
          </p:nvSpPr>
          <p:spPr>
            <a:xfrm>
              <a:off x="4705782" y="3544449"/>
              <a:ext cx="3041218" cy="417951"/>
            </a:xfrm>
            <a:prstGeom prst="leftArrow">
              <a:avLst>
                <a:gd name="adj1" fmla="val 69938"/>
                <a:gd name="adj2" fmla="val 124323"/>
              </a:avLst>
            </a:prstGeom>
            <a:solidFill>
              <a:schemeClr val="accent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74001E"/>
                  </a:solidFill>
                </a:rPr>
                <a:t>  Invalid</a:t>
              </a:r>
              <a:r>
                <a:rPr lang="en-US" sz="1200" b="1" dirty="0">
                  <a:solidFill>
                    <a:srgbClr val="74001E"/>
                  </a:solidFill>
                </a:rPr>
                <a:t>:</a:t>
              </a:r>
              <a:r>
                <a:rPr lang="en-US" sz="1200" dirty="0">
                  <a:solidFill>
                    <a:srgbClr val="74001E"/>
                  </a:solidFill>
                </a:rPr>
                <a:t> no double quotes</a:t>
              </a:r>
            </a:p>
          </p:txBody>
        </p:sp>
      </p:grpSp>
      <p:grpSp>
        <p:nvGrpSpPr>
          <p:cNvPr id="12" name="Group 11">
            <a:extLst>
              <a:ext uri="{FF2B5EF4-FFF2-40B4-BE49-F238E27FC236}">
                <a16:creationId xmlns:a16="http://schemas.microsoft.com/office/drawing/2014/main" id="{4C3E3414-F045-4830-9A8A-D9F54107AFD4}"/>
              </a:ext>
            </a:extLst>
          </p:cNvPr>
          <p:cNvGrpSpPr/>
          <p:nvPr/>
        </p:nvGrpSpPr>
        <p:grpSpPr>
          <a:xfrm>
            <a:off x="1196484" y="4729223"/>
            <a:ext cx="6481098" cy="473152"/>
            <a:chOff x="1196484" y="4729223"/>
            <a:chExt cx="6481098" cy="473152"/>
          </a:xfrm>
        </p:grpSpPr>
        <p:pic>
          <p:nvPicPr>
            <p:cNvPr id="7" name="Picture 6">
              <a:extLst>
                <a:ext uri="{FF2B5EF4-FFF2-40B4-BE49-F238E27FC236}">
                  <a16:creationId xmlns:a16="http://schemas.microsoft.com/office/drawing/2014/main" id="{1766610E-D98F-4F7D-8F31-D6E3254E5069}"/>
                </a:ext>
              </a:extLst>
            </p:cNvPr>
            <p:cNvPicPr>
              <a:picLocks noChangeAspect="1"/>
            </p:cNvPicPr>
            <p:nvPr/>
          </p:nvPicPr>
          <p:blipFill>
            <a:blip r:embed="rId3"/>
            <a:stretch>
              <a:fillRect/>
            </a:stretch>
          </p:blipFill>
          <p:spPr>
            <a:xfrm>
              <a:off x="1196484" y="4729223"/>
              <a:ext cx="3737898" cy="473152"/>
            </a:xfrm>
            <a:prstGeom prst="rect">
              <a:avLst/>
            </a:prstGeom>
          </p:spPr>
        </p:pic>
        <p:sp>
          <p:nvSpPr>
            <p:cNvPr id="14" name="Arrow: Left 13">
              <a:extLst>
                <a:ext uri="{FF2B5EF4-FFF2-40B4-BE49-F238E27FC236}">
                  <a16:creationId xmlns:a16="http://schemas.microsoft.com/office/drawing/2014/main" id="{2F66835F-2AB0-4F4B-9BED-1D0F11211F94}"/>
                </a:ext>
              </a:extLst>
            </p:cNvPr>
            <p:cNvSpPr/>
            <p:nvPr/>
          </p:nvSpPr>
          <p:spPr>
            <a:xfrm>
              <a:off x="4636364" y="4756823"/>
              <a:ext cx="3041218" cy="417951"/>
            </a:xfrm>
            <a:prstGeom prst="leftArrow">
              <a:avLst>
                <a:gd name="adj1" fmla="val 69938"/>
                <a:gd name="adj2" fmla="val 124323"/>
              </a:avLst>
            </a:prstGeom>
            <a:solidFill>
              <a:schemeClr val="accent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74001E"/>
                  </a:solidFill>
                </a:rPr>
                <a:t>Invalid</a:t>
              </a:r>
              <a:r>
                <a:rPr lang="en-US" sz="1200" dirty="0">
                  <a:solidFill>
                    <a:srgbClr val="74001E"/>
                  </a:solidFill>
                </a:rPr>
                <a:t> : </a:t>
              </a:r>
              <a:r>
                <a:rPr lang="en-US" sz="1200" b="1" dirty="0">
                  <a:solidFill>
                    <a:srgbClr val="74001E"/>
                  </a:solidFill>
                </a:rPr>
                <a:t>+</a:t>
              </a:r>
              <a:r>
                <a:rPr lang="en-US" sz="1200" dirty="0">
                  <a:solidFill>
                    <a:srgbClr val="74001E"/>
                  </a:solidFill>
                </a:rPr>
                <a:t> operator not supported</a:t>
              </a:r>
            </a:p>
          </p:txBody>
        </p:sp>
      </p:grpSp>
      <p:grpSp>
        <p:nvGrpSpPr>
          <p:cNvPr id="13" name="Group 12">
            <a:extLst>
              <a:ext uri="{FF2B5EF4-FFF2-40B4-BE49-F238E27FC236}">
                <a16:creationId xmlns:a16="http://schemas.microsoft.com/office/drawing/2014/main" id="{735E1D58-7F04-412C-9D2A-2D07C3DB0550}"/>
              </a:ext>
            </a:extLst>
          </p:cNvPr>
          <p:cNvGrpSpPr/>
          <p:nvPr/>
        </p:nvGrpSpPr>
        <p:grpSpPr>
          <a:xfrm>
            <a:off x="1204370" y="5366423"/>
            <a:ext cx="6542630" cy="467540"/>
            <a:chOff x="1204370" y="5366423"/>
            <a:chExt cx="6542630" cy="467540"/>
          </a:xfrm>
        </p:grpSpPr>
        <p:pic>
          <p:nvPicPr>
            <p:cNvPr id="6" name="Picture 5">
              <a:extLst>
                <a:ext uri="{FF2B5EF4-FFF2-40B4-BE49-F238E27FC236}">
                  <a16:creationId xmlns:a16="http://schemas.microsoft.com/office/drawing/2014/main" id="{BD6D88C8-4E21-4725-9B3E-2DFF51B63ADB}"/>
                </a:ext>
              </a:extLst>
            </p:cNvPr>
            <p:cNvPicPr>
              <a:picLocks noChangeAspect="1"/>
            </p:cNvPicPr>
            <p:nvPr/>
          </p:nvPicPr>
          <p:blipFill>
            <a:blip r:embed="rId4"/>
            <a:stretch>
              <a:fillRect/>
            </a:stretch>
          </p:blipFill>
          <p:spPr>
            <a:xfrm>
              <a:off x="1204370" y="5368697"/>
              <a:ext cx="3722126" cy="465266"/>
            </a:xfrm>
            <a:prstGeom prst="rect">
              <a:avLst/>
            </a:prstGeom>
          </p:spPr>
        </p:pic>
        <p:sp>
          <p:nvSpPr>
            <p:cNvPr id="16" name="Arrow: Left 15">
              <a:extLst>
                <a:ext uri="{FF2B5EF4-FFF2-40B4-BE49-F238E27FC236}">
                  <a16:creationId xmlns:a16="http://schemas.microsoft.com/office/drawing/2014/main" id="{F2DB2524-FCA8-49A6-8340-C9C3BEA76814}"/>
                </a:ext>
              </a:extLst>
            </p:cNvPr>
            <p:cNvSpPr/>
            <p:nvPr/>
          </p:nvSpPr>
          <p:spPr>
            <a:xfrm>
              <a:off x="4705782" y="5366423"/>
              <a:ext cx="3041218" cy="417951"/>
            </a:xfrm>
            <a:prstGeom prst="leftArrow">
              <a:avLst>
                <a:gd name="adj1" fmla="val 69938"/>
                <a:gd name="adj2" fmla="val 124323"/>
              </a:avLst>
            </a:prstGeom>
            <a:solidFill>
              <a:schemeClr val="accent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74001E"/>
                  </a:solidFill>
                </a:rPr>
                <a:t>Invalid</a:t>
              </a:r>
              <a:r>
                <a:rPr lang="en-US" sz="1200" dirty="0">
                  <a:solidFill>
                    <a:srgbClr val="74001E"/>
                  </a:solidFill>
                </a:rPr>
                <a:t> : </a:t>
              </a:r>
              <a:r>
                <a:rPr lang="en-US" sz="1200" b="1" dirty="0">
                  <a:solidFill>
                    <a:srgbClr val="74001E"/>
                  </a:solidFill>
                </a:rPr>
                <a:t>&amp;</a:t>
              </a:r>
              <a:r>
                <a:rPr lang="en-US" sz="1200" dirty="0">
                  <a:solidFill>
                    <a:srgbClr val="74001E"/>
                  </a:solidFill>
                </a:rPr>
                <a:t> operator not supported</a:t>
              </a:r>
            </a:p>
          </p:txBody>
        </p:sp>
      </p:grpSp>
      <p:grpSp>
        <p:nvGrpSpPr>
          <p:cNvPr id="10" name="Group 9">
            <a:extLst>
              <a:ext uri="{FF2B5EF4-FFF2-40B4-BE49-F238E27FC236}">
                <a16:creationId xmlns:a16="http://schemas.microsoft.com/office/drawing/2014/main" id="{B7B8AD87-D828-4F48-A040-196DF0272A9E}"/>
              </a:ext>
            </a:extLst>
          </p:cNvPr>
          <p:cNvGrpSpPr/>
          <p:nvPr/>
        </p:nvGrpSpPr>
        <p:grpSpPr>
          <a:xfrm>
            <a:off x="1202628" y="4113380"/>
            <a:ext cx="6569772" cy="448203"/>
            <a:chOff x="1202628" y="4113380"/>
            <a:chExt cx="6569772" cy="448203"/>
          </a:xfrm>
        </p:grpSpPr>
        <p:pic>
          <p:nvPicPr>
            <p:cNvPr id="9" name="Picture 8">
              <a:extLst>
                <a:ext uri="{FF2B5EF4-FFF2-40B4-BE49-F238E27FC236}">
                  <a16:creationId xmlns:a16="http://schemas.microsoft.com/office/drawing/2014/main" id="{52B96964-139F-4581-873F-54DCDEA97E53}"/>
                </a:ext>
              </a:extLst>
            </p:cNvPr>
            <p:cNvPicPr>
              <a:picLocks noChangeAspect="1"/>
            </p:cNvPicPr>
            <p:nvPr/>
          </p:nvPicPr>
          <p:blipFill>
            <a:blip r:embed="rId5"/>
            <a:stretch>
              <a:fillRect/>
            </a:stretch>
          </p:blipFill>
          <p:spPr>
            <a:xfrm>
              <a:off x="1202628" y="4113380"/>
              <a:ext cx="3706354" cy="441608"/>
            </a:xfrm>
            <a:prstGeom prst="rect">
              <a:avLst/>
            </a:prstGeom>
          </p:spPr>
        </p:pic>
        <p:sp>
          <p:nvSpPr>
            <p:cNvPr id="17" name="Arrow: Left 16">
              <a:extLst>
                <a:ext uri="{FF2B5EF4-FFF2-40B4-BE49-F238E27FC236}">
                  <a16:creationId xmlns:a16="http://schemas.microsoft.com/office/drawing/2014/main" id="{801382AF-5ABF-449E-8335-9E0FAE9325BE}"/>
                </a:ext>
              </a:extLst>
            </p:cNvPr>
            <p:cNvSpPr/>
            <p:nvPr/>
          </p:nvSpPr>
          <p:spPr>
            <a:xfrm>
              <a:off x="4731182" y="4143632"/>
              <a:ext cx="3041218" cy="417951"/>
            </a:xfrm>
            <a:prstGeom prst="leftArrow">
              <a:avLst>
                <a:gd name="adj1" fmla="val 69938"/>
                <a:gd name="adj2" fmla="val 124323"/>
              </a:avLst>
            </a:prstGeom>
            <a:solidFill>
              <a:schemeClr val="accent2">
                <a:lumMod val="20000"/>
                <a:lumOff val="80000"/>
              </a:schemeClr>
            </a:solidFill>
            <a:ln w="63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2E3917"/>
                  </a:solidFill>
                </a:rPr>
                <a:t>  Valid</a:t>
              </a:r>
              <a:endParaRPr lang="en-US" sz="1200" dirty="0">
                <a:solidFill>
                  <a:srgbClr val="2E3917"/>
                </a:solidFill>
              </a:endParaRPr>
            </a:p>
          </p:txBody>
        </p:sp>
      </p:grpSp>
      <p:grpSp>
        <p:nvGrpSpPr>
          <p:cNvPr id="15" name="Group 14">
            <a:extLst>
              <a:ext uri="{FF2B5EF4-FFF2-40B4-BE49-F238E27FC236}">
                <a16:creationId xmlns:a16="http://schemas.microsoft.com/office/drawing/2014/main" id="{159E0352-21FD-4E0E-BC66-1F182FC1DFD8}"/>
              </a:ext>
            </a:extLst>
          </p:cNvPr>
          <p:cNvGrpSpPr/>
          <p:nvPr/>
        </p:nvGrpSpPr>
        <p:grpSpPr>
          <a:xfrm>
            <a:off x="1201564" y="5982849"/>
            <a:ext cx="6545436" cy="417951"/>
            <a:chOff x="1201564" y="5982849"/>
            <a:chExt cx="6545436" cy="417951"/>
          </a:xfrm>
        </p:grpSpPr>
        <p:pic>
          <p:nvPicPr>
            <p:cNvPr id="5" name="Picture 4">
              <a:extLst>
                <a:ext uri="{FF2B5EF4-FFF2-40B4-BE49-F238E27FC236}">
                  <a16:creationId xmlns:a16="http://schemas.microsoft.com/office/drawing/2014/main" id="{9E5F8412-AE78-4728-B8E0-0AAF4B763039}"/>
                </a:ext>
              </a:extLst>
            </p:cNvPr>
            <p:cNvPicPr>
              <a:picLocks noChangeAspect="1"/>
            </p:cNvPicPr>
            <p:nvPr/>
          </p:nvPicPr>
          <p:blipFill>
            <a:blip r:embed="rId6"/>
            <a:stretch>
              <a:fillRect/>
            </a:stretch>
          </p:blipFill>
          <p:spPr>
            <a:xfrm>
              <a:off x="1201564" y="5998621"/>
              <a:ext cx="3722126" cy="402179"/>
            </a:xfrm>
            <a:prstGeom prst="rect">
              <a:avLst/>
            </a:prstGeom>
          </p:spPr>
        </p:pic>
        <p:sp>
          <p:nvSpPr>
            <p:cNvPr id="18" name="Arrow: Left 17">
              <a:extLst>
                <a:ext uri="{FF2B5EF4-FFF2-40B4-BE49-F238E27FC236}">
                  <a16:creationId xmlns:a16="http://schemas.microsoft.com/office/drawing/2014/main" id="{DA8DE3B2-5606-421A-BD82-5E6B78CDA3CF}"/>
                </a:ext>
              </a:extLst>
            </p:cNvPr>
            <p:cNvSpPr/>
            <p:nvPr/>
          </p:nvSpPr>
          <p:spPr>
            <a:xfrm>
              <a:off x="4705782" y="5982849"/>
              <a:ext cx="3041218" cy="417951"/>
            </a:xfrm>
            <a:prstGeom prst="leftArrow">
              <a:avLst>
                <a:gd name="adj1" fmla="val 69938"/>
                <a:gd name="adj2" fmla="val 124323"/>
              </a:avLst>
            </a:prstGeom>
            <a:solidFill>
              <a:schemeClr val="accent2">
                <a:lumMod val="20000"/>
                <a:lumOff val="80000"/>
              </a:schemeClr>
            </a:solidFill>
            <a:ln w="63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2E3917"/>
                  </a:solidFill>
                </a:rPr>
                <a:t>  Valid</a:t>
              </a:r>
              <a:endParaRPr lang="en-US" sz="1200" dirty="0">
                <a:solidFill>
                  <a:srgbClr val="2E3917"/>
                </a:solidFill>
              </a:endParaRPr>
            </a:p>
          </p:txBody>
        </p:sp>
      </p:grpSp>
    </p:spTree>
    <p:extLst>
      <p:ext uri="{BB962C8B-B14F-4D97-AF65-F5344CB8AC3E}">
        <p14:creationId xmlns:p14="http://schemas.microsoft.com/office/powerpoint/2010/main" val="200150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326F-CB4D-4FAD-913E-668983F61B92}"/>
              </a:ext>
            </a:extLst>
          </p:cNvPr>
          <p:cNvSpPr>
            <a:spLocks noGrp="1"/>
          </p:cNvSpPr>
          <p:nvPr>
            <p:ph type="title"/>
          </p:nvPr>
        </p:nvSpPr>
        <p:spPr/>
        <p:txBody>
          <a:bodyPr/>
          <a:lstStyle/>
          <a:p>
            <a:r>
              <a:rPr lang="en-US" dirty="0"/>
              <a:t>Using the Add Dynamic Content</a:t>
            </a:r>
          </a:p>
        </p:txBody>
      </p:sp>
      <p:pic>
        <p:nvPicPr>
          <p:cNvPr id="3" name="Picture 2">
            <a:extLst>
              <a:ext uri="{FF2B5EF4-FFF2-40B4-BE49-F238E27FC236}">
                <a16:creationId xmlns:a16="http://schemas.microsoft.com/office/drawing/2014/main" id="{590010C1-CED8-438A-82DD-CE772E1D817E}"/>
              </a:ext>
            </a:extLst>
          </p:cNvPr>
          <p:cNvPicPr>
            <a:picLocks noChangeAspect="1"/>
          </p:cNvPicPr>
          <p:nvPr/>
        </p:nvPicPr>
        <p:blipFill>
          <a:blip r:embed="rId2"/>
          <a:stretch>
            <a:fillRect/>
          </a:stretch>
        </p:blipFill>
        <p:spPr>
          <a:xfrm>
            <a:off x="457200" y="1295400"/>
            <a:ext cx="7416800" cy="4171950"/>
          </a:xfrm>
          <a:prstGeom prst="rect">
            <a:avLst/>
          </a:prstGeom>
          <a:ln>
            <a:solidFill>
              <a:schemeClr val="tx1">
                <a:lumMod val="50000"/>
                <a:lumOff val="50000"/>
              </a:schemeClr>
            </a:solidFill>
          </a:ln>
        </p:spPr>
      </p:pic>
    </p:spTree>
    <p:extLst>
      <p:ext uri="{BB962C8B-B14F-4D97-AF65-F5344CB8AC3E}">
        <p14:creationId xmlns:p14="http://schemas.microsoft.com/office/powerpoint/2010/main" val="2723875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2011-26BD-45C6-A2B4-29509434AE95}"/>
              </a:ext>
            </a:extLst>
          </p:cNvPr>
          <p:cNvSpPr>
            <a:spLocks noGrp="1"/>
          </p:cNvSpPr>
          <p:nvPr>
            <p:ph type="title"/>
          </p:nvPr>
        </p:nvSpPr>
        <p:spPr/>
        <p:txBody>
          <a:bodyPr/>
          <a:lstStyle/>
          <a:p>
            <a:r>
              <a:rPr lang="en-US" dirty="0"/>
              <a:t>Writing Expressions</a:t>
            </a:r>
          </a:p>
        </p:txBody>
      </p:sp>
      <p:sp>
        <p:nvSpPr>
          <p:cNvPr id="3" name="Content Placeholder 2">
            <a:extLst>
              <a:ext uri="{FF2B5EF4-FFF2-40B4-BE49-F238E27FC236}">
                <a16:creationId xmlns:a16="http://schemas.microsoft.com/office/drawing/2014/main" id="{A6BCBF92-952B-42FC-BA34-F797D6A4AECA}"/>
              </a:ext>
            </a:extLst>
          </p:cNvPr>
          <p:cNvSpPr>
            <a:spLocks noGrp="1"/>
          </p:cNvSpPr>
          <p:nvPr>
            <p:ph idx="1"/>
          </p:nvPr>
        </p:nvSpPr>
        <p:spPr/>
        <p:txBody>
          <a:bodyPr>
            <a:normAutofit/>
          </a:bodyPr>
          <a:lstStyle/>
          <a:p>
            <a:r>
              <a:rPr lang="en-US" sz="2400" dirty="0"/>
              <a:t>Expressions written in </a:t>
            </a:r>
            <a:r>
              <a:rPr lang="en-US" sz="2400" dirty="0" err="1"/>
              <a:t>fx</a:t>
            </a:r>
            <a:r>
              <a:rPr lang="en-US" sz="2400" dirty="0"/>
              <a:t> textbox</a:t>
            </a:r>
          </a:p>
          <a:p>
            <a:r>
              <a:rPr lang="en-US" sz="2400" dirty="0"/>
              <a:t>Click OK to enter expressions</a:t>
            </a:r>
          </a:p>
        </p:txBody>
      </p:sp>
      <p:pic>
        <p:nvPicPr>
          <p:cNvPr id="4" name="Picture 3">
            <a:extLst>
              <a:ext uri="{FF2B5EF4-FFF2-40B4-BE49-F238E27FC236}">
                <a16:creationId xmlns:a16="http://schemas.microsoft.com/office/drawing/2014/main" id="{B8A1C7A6-8533-49BD-8CF1-A76DEC1E29C2}"/>
              </a:ext>
            </a:extLst>
          </p:cNvPr>
          <p:cNvPicPr>
            <a:picLocks noChangeAspect="1"/>
          </p:cNvPicPr>
          <p:nvPr/>
        </p:nvPicPr>
        <p:blipFill>
          <a:blip r:embed="rId2"/>
          <a:stretch>
            <a:fillRect/>
          </a:stretch>
        </p:blipFill>
        <p:spPr>
          <a:xfrm>
            <a:off x="838200" y="2514600"/>
            <a:ext cx="4429125" cy="3771900"/>
          </a:xfrm>
          <a:prstGeom prst="rect">
            <a:avLst/>
          </a:prstGeom>
          <a:ln>
            <a:solidFill>
              <a:schemeClr val="tx1">
                <a:lumMod val="65000"/>
                <a:lumOff val="35000"/>
              </a:schemeClr>
            </a:solidFill>
          </a:ln>
        </p:spPr>
      </p:pic>
    </p:spTree>
    <p:extLst>
      <p:ext uri="{BB962C8B-B14F-4D97-AF65-F5344CB8AC3E}">
        <p14:creationId xmlns:p14="http://schemas.microsoft.com/office/powerpoint/2010/main" val="643400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326F-CB4D-4FAD-913E-668983F61B92}"/>
              </a:ext>
            </a:extLst>
          </p:cNvPr>
          <p:cNvSpPr>
            <a:spLocks noGrp="1"/>
          </p:cNvSpPr>
          <p:nvPr>
            <p:ph type="title"/>
          </p:nvPr>
        </p:nvSpPr>
        <p:spPr/>
        <p:txBody>
          <a:bodyPr/>
          <a:lstStyle/>
          <a:p>
            <a:r>
              <a:rPr lang="en-US" dirty="0"/>
              <a:t>Working with Strings</a:t>
            </a:r>
          </a:p>
        </p:txBody>
      </p:sp>
      <p:sp>
        <p:nvSpPr>
          <p:cNvPr id="4" name="Content Placeholder 3">
            <a:extLst>
              <a:ext uri="{FF2B5EF4-FFF2-40B4-BE49-F238E27FC236}">
                <a16:creationId xmlns:a16="http://schemas.microsoft.com/office/drawing/2014/main" id="{82054BD7-B629-4AAC-AB7C-C54907561D75}"/>
              </a:ext>
            </a:extLst>
          </p:cNvPr>
          <p:cNvSpPr>
            <a:spLocks noGrp="1"/>
          </p:cNvSpPr>
          <p:nvPr>
            <p:ph idx="1"/>
          </p:nvPr>
        </p:nvSpPr>
        <p:spPr/>
        <p:txBody>
          <a:bodyPr>
            <a:normAutofit/>
          </a:bodyPr>
          <a:lstStyle/>
          <a:p>
            <a:r>
              <a:rPr lang="en-US" sz="2000" dirty="0"/>
              <a:t>Parse text together using </a:t>
            </a:r>
            <a:r>
              <a:rPr lang="en-US" sz="2000" b="1" dirty="0" err="1"/>
              <a:t>concat</a:t>
            </a:r>
            <a:r>
              <a:rPr lang="en-US" sz="2000" b="1" dirty="0"/>
              <a:t>()</a:t>
            </a:r>
          </a:p>
          <a:p>
            <a:r>
              <a:rPr lang="en-US" sz="2000" dirty="0"/>
              <a:t>Parse out text using </a:t>
            </a:r>
            <a:r>
              <a:rPr lang="en-US" sz="2000" b="1" dirty="0"/>
              <a:t>substring()</a:t>
            </a:r>
          </a:p>
          <a:p>
            <a:r>
              <a:rPr lang="en-US" sz="2000" dirty="0"/>
              <a:t>Convert casing using </a:t>
            </a:r>
            <a:r>
              <a:rPr lang="en-US" sz="2000" b="1" dirty="0" err="1"/>
              <a:t>toLower</a:t>
            </a:r>
            <a:r>
              <a:rPr lang="en-US" sz="2000" b="1" dirty="0"/>
              <a:t>()</a:t>
            </a:r>
            <a:r>
              <a:rPr lang="en-US" sz="2000" dirty="0"/>
              <a:t> and </a:t>
            </a:r>
            <a:r>
              <a:rPr lang="en-US" sz="2000" b="1" dirty="0" err="1"/>
              <a:t>toUpper</a:t>
            </a:r>
            <a:r>
              <a:rPr lang="en-US" sz="2000" b="1" dirty="0"/>
              <a:t>()</a:t>
            </a:r>
          </a:p>
          <a:p>
            <a:r>
              <a:rPr lang="en-US" sz="2000" dirty="0"/>
              <a:t>Search string using </a:t>
            </a:r>
            <a:r>
              <a:rPr lang="en-US" sz="2000" b="1" dirty="0" err="1"/>
              <a:t>indexOf</a:t>
            </a:r>
            <a:r>
              <a:rPr lang="en-US" sz="2000" dirty="0"/>
              <a:t> and </a:t>
            </a:r>
            <a:r>
              <a:rPr lang="en-US" sz="2000" b="1" dirty="0" err="1"/>
              <a:t>startsWith</a:t>
            </a:r>
            <a:r>
              <a:rPr lang="en-US" sz="2000" b="1" dirty="0"/>
              <a:t>()</a:t>
            </a:r>
          </a:p>
          <a:p>
            <a:r>
              <a:rPr lang="en-US" sz="2000" dirty="0"/>
              <a:t>Create new GUID identifier using </a:t>
            </a:r>
            <a:r>
              <a:rPr lang="en-US" sz="2000" b="1" dirty="0" err="1"/>
              <a:t>guid</a:t>
            </a:r>
            <a:r>
              <a:rPr lang="en-US" sz="2000" b="1" dirty="0"/>
              <a:t>()</a:t>
            </a:r>
          </a:p>
        </p:txBody>
      </p:sp>
      <p:grpSp>
        <p:nvGrpSpPr>
          <p:cNvPr id="6" name="Group 5">
            <a:extLst>
              <a:ext uri="{FF2B5EF4-FFF2-40B4-BE49-F238E27FC236}">
                <a16:creationId xmlns:a16="http://schemas.microsoft.com/office/drawing/2014/main" id="{7A8042ED-B3AD-4669-971E-E2F246913678}"/>
              </a:ext>
            </a:extLst>
          </p:cNvPr>
          <p:cNvGrpSpPr/>
          <p:nvPr/>
        </p:nvGrpSpPr>
        <p:grpSpPr>
          <a:xfrm>
            <a:off x="539978" y="3581400"/>
            <a:ext cx="7835444" cy="2207253"/>
            <a:chOff x="648587" y="3736347"/>
            <a:chExt cx="6753446" cy="1902453"/>
          </a:xfrm>
        </p:grpSpPr>
        <p:pic>
          <p:nvPicPr>
            <p:cNvPr id="3" name="Picture 2">
              <a:extLst>
                <a:ext uri="{FF2B5EF4-FFF2-40B4-BE49-F238E27FC236}">
                  <a16:creationId xmlns:a16="http://schemas.microsoft.com/office/drawing/2014/main" id="{ACD4C05F-5916-45C9-90F6-0324C2B589EC}"/>
                </a:ext>
              </a:extLst>
            </p:cNvPr>
            <p:cNvPicPr>
              <a:picLocks noChangeAspect="1"/>
            </p:cNvPicPr>
            <p:nvPr/>
          </p:nvPicPr>
          <p:blipFill rotWithShape="1">
            <a:blip r:embed="rId2"/>
            <a:srcRect l="62609" t="3575" b="58261"/>
            <a:stretch/>
          </p:blipFill>
          <p:spPr>
            <a:xfrm>
              <a:off x="648587" y="3736347"/>
              <a:ext cx="3276600" cy="1881188"/>
            </a:xfrm>
            <a:prstGeom prst="rect">
              <a:avLst/>
            </a:prstGeom>
            <a:ln>
              <a:solidFill>
                <a:schemeClr val="tx1">
                  <a:lumMod val="50000"/>
                  <a:lumOff val="50000"/>
                </a:schemeClr>
              </a:solidFill>
            </a:ln>
          </p:spPr>
        </p:pic>
        <p:pic>
          <p:nvPicPr>
            <p:cNvPr id="5" name="Picture 4">
              <a:extLst>
                <a:ext uri="{FF2B5EF4-FFF2-40B4-BE49-F238E27FC236}">
                  <a16:creationId xmlns:a16="http://schemas.microsoft.com/office/drawing/2014/main" id="{61A5F1A2-DF98-4C77-9452-81DD13E27398}"/>
                </a:ext>
              </a:extLst>
            </p:cNvPr>
            <p:cNvPicPr>
              <a:picLocks noChangeAspect="1"/>
            </p:cNvPicPr>
            <p:nvPr/>
          </p:nvPicPr>
          <p:blipFill rotWithShape="1">
            <a:blip r:embed="rId2"/>
            <a:srcRect l="62609" t="40193" b="21642"/>
            <a:stretch/>
          </p:blipFill>
          <p:spPr>
            <a:xfrm>
              <a:off x="4125433" y="3757612"/>
              <a:ext cx="3276600" cy="1881188"/>
            </a:xfrm>
            <a:prstGeom prst="rect">
              <a:avLst/>
            </a:prstGeom>
            <a:ln>
              <a:solidFill>
                <a:schemeClr val="tx1">
                  <a:lumMod val="50000"/>
                  <a:lumOff val="50000"/>
                </a:schemeClr>
              </a:solidFill>
            </a:ln>
          </p:spPr>
        </p:pic>
      </p:grpSp>
    </p:spTree>
    <p:extLst>
      <p:ext uri="{BB962C8B-B14F-4D97-AF65-F5344CB8AC3E}">
        <p14:creationId xmlns:p14="http://schemas.microsoft.com/office/powerpoint/2010/main" val="150608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326F-CB4D-4FAD-913E-668983F61B92}"/>
              </a:ext>
            </a:extLst>
          </p:cNvPr>
          <p:cNvSpPr>
            <a:spLocks noGrp="1"/>
          </p:cNvSpPr>
          <p:nvPr>
            <p:ph type="title"/>
          </p:nvPr>
        </p:nvSpPr>
        <p:spPr/>
        <p:txBody>
          <a:bodyPr/>
          <a:lstStyle/>
          <a:p>
            <a:r>
              <a:rPr lang="en-US" dirty="0"/>
              <a:t>Performing Arithmetic Operations</a:t>
            </a:r>
          </a:p>
        </p:txBody>
      </p:sp>
      <p:sp>
        <p:nvSpPr>
          <p:cNvPr id="4" name="Content Placeholder 3">
            <a:extLst>
              <a:ext uri="{FF2B5EF4-FFF2-40B4-BE49-F238E27FC236}">
                <a16:creationId xmlns:a16="http://schemas.microsoft.com/office/drawing/2014/main" id="{F5D19496-477D-4EE4-B889-6650A5EC071D}"/>
              </a:ext>
            </a:extLst>
          </p:cNvPr>
          <p:cNvSpPr>
            <a:spLocks noGrp="1"/>
          </p:cNvSpPr>
          <p:nvPr>
            <p:ph idx="1"/>
          </p:nvPr>
        </p:nvSpPr>
        <p:spPr/>
        <p:txBody>
          <a:bodyPr/>
          <a:lstStyle/>
          <a:p>
            <a:r>
              <a:rPr lang="en-US" dirty="0"/>
              <a:t>You cannot use standard arithmetic operators</a:t>
            </a:r>
          </a:p>
          <a:p>
            <a:pPr lvl="1"/>
            <a:r>
              <a:rPr lang="en-US" dirty="0"/>
              <a:t>This includes familiar operators such as </a:t>
            </a:r>
            <a:r>
              <a:rPr lang="en-US" b="1" dirty="0">
                <a:solidFill>
                  <a:schemeClr val="accent6">
                    <a:lumMod val="50000"/>
                  </a:schemeClr>
                </a:solidFill>
              </a:rPr>
              <a:t>+</a:t>
            </a:r>
            <a:r>
              <a:rPr lang="en-US" dirty="0"/>
              <a:t>, </a:t>
            </a:r>
            <a:r>
              <a:rPr lang="en-US" sz="2800" b="1" dirty="0">
                <a:solidFill>
                  <a:schemeClr val="accent6">
                    <a:lumMod val="50000"/>
                  </a:schemeClr>
                </a:solidFill>
              </a:rPr>
              <a:t>-</a:t>
            </a:r>
            <a:r>
              <a:rPr lang="en-US" dirty="0"/>
              <a:t>, </a:t>
            </a:r>
            <a:r>
              <a:rPr lang="en-US" sz="2800" b="1" dirty="0">
                <a:solidFill>
                  <a:schemeClr val="accent6">
                    <a:lumMod val="50000"/>
                  </a:schemeClr>
                </a:solidFill>
              </a:rPr>
              <a:t>*</a:t>
            </a:r>
            <a:r>
              <a:rPr lang="en-US" dirty="0"/>
              <a:t>, </a:t>
            </a:r>
            <a:r>
              <a:rPr lang="en-US" sz="2800" b="1" dirty="0">
                <a:solidFill>
                  <a:schemeClr val="accent6">
                    <a:lumMod val="50000"/>
                  </a:schemeClr>
                </a:solidFill>
              </a:rPr>
              <a:t>/</a:t>
            </a:r>
          </a:p>
          <a:p>
            <a:pPr lvl="1"/>
            <a:r>
              <a:rPr lang="en-US" dirty="0"/>
              <a:t>This does not work: </a:t>
            </a:r>
            <a:r>
              <a:rPr lang="en-US" b="1" dirty="0">
                <a:solidFill>
                  <a:srgbClr val="002060"/>
                </a:solidFill>
              </a:rPr>
              <a:t>2 + 2</a:t>
            </a:r>
          </a:p>
          <a:p>
            <a:pPr lvl="1"/>
            <a:r>
              <a:rPr lang="en-US" dirty="0"/>
              <a:t>This works: </a:t>
            </a:r>
            <a:r>
              <a:rPr lang="en-US" b="1" dirty="0">
                <a:solidFill>
                  <a:srgbClr val="002060"/>
                </a:solidFill>
              </a:rPr>
              <a:t>add(2, 2)</a:t>
            </a:r>
          </a:p>
          <a:p>
            <a:pPr lvl="1"/>
            <a:endParaRPr lang="en-US" b="1" dirty="0">
              <a:solidFill>
                <a:schemeClr val="accent6">
                  <a:lumMod val="50000"/>
                </a:schemeClr>
              </a:solidFill>
            </a:endParaRPr>
          </a:p>
          <a:p>
            <a:pPr lvl="1"/>
            <a:endParaRPr lang="en-US" b="1" dirty="0">
              <a:solidFill>
                <a:schemeClr val="accent6">
                  <a:lumMod val="50000"/>
                </a:schemeClr>
              </a:solidFill>
            </a:endParaRPr>
          </a:p>
        </p:txBody>
      </p:sp>
      <p:grpSp>
        <p:nvGrpSpPr>
          <p:cNvPr id="6" name="Group 5">
            <a:extLst>
              <a:ext uri="{FF2B5EF4-FFF2-40B4-BE49-F238E27FC236}">
                <a16:creationId xmlns:a16="http://schemas.microsoft.com/office/drawing/2014/main" id="{A2F62509-95FA-4841-818E-7E6A26996564}"/>
              </a:ext>
            </a:extLst>
          </p:cNvPr>
          <p:cNvGrpSpPr/>
          <p:nvPr/>
        </p:nvGrpSpPr>
        <p:grpSpPr>
          <a:xfrm>
            <a:off x="990599" y="3657600"/>
            <a:ext cx="7235315" cy="1752600"/>
            <a:chOff x="1369060" y="3581400"/>
            <a:chExt cx="6291580" cy="1524000"/>
          </a:xfrm>
        </p:grpSpPr>
        <p:pic>
          <p:nvPicPr>
            <p:cNvPr id="3" name="Picture 2">
              <a:extLst>
                <a:ext uri="{FF2B5EF4-FFF2-40B4-BE49-F238E27FC236}">
                  <a16:creationId xmlns:a16="http://schemas.microsoft.com/office/drawing/2014/main" id="{B6728B74-C034-4004-BDE7-6ADC30FAC552}"/>
                </a:ext>
              </a:extLst>
            </p:cNvPr>
            <p:cNvPicPr>
              <a:picLocks noChangeAspect="1"/>
            </p:cNvPicPr>
            <p:nvPr/>
          </p:nvPicPr>
          <p:blipFill rotWithShape="1">
            <a:blip r:embed="rId2"/>
            <a:srcRect l="63090" t="3232" r="62" b="64444"/>
            <a:stretch/>
          </p:blipFill>
          <p:spPr>
            <a:xfrm>
              <a:off x="1369060" y="3581400"/>
              <a:ext cx="3088640" cy="1524000"/>
            </a:xfrm>
            <a:prstGeom prst="rect">
              <a:avLst/>
            </a:prstGeom>
            <a:ln>
              <a:solidFill>
                <a:schemeClr val="tx1">
                  <a:lumMod val="50000"/>
                  <a:lumOff val="50000"/>
                </a:schemeClr>
              </a:solidFill>
            </a:ln>
          </p:spPr>
        </p:pic>
        <p:pic>
          <p:nvPicPr>
            <p:cNvPr id="5" name="Picture 4">
              <a:extLst>
                <a:ext uri="{FF2B5EF4-FFF2-40B4-BE49-F238E27FC236}">
                  <a16:creationId xmlns:a16="http://schemas.microsoft.com/office/drawing/2014/main" id="{1EC63449-9AC3-4A48-8CE1-B29A1A0567FE}"/>
                </a:ext>
              </a:extLst>
            </p:cNvPr>
            <p:cNvPicPr>
              <a:picLocks noChangeAspect="1"/>
            </p:cNvPicPr>
            <p:nvPr/>
          </p:nvPicPr>
          <p:blipFill rotWithShape="1">
            <a:blip r:embed="rId2"/>
            <a:srcRect l="63090" t="33939" r="62" b="33737"/>
            <a:stretch/>
          </p:blipFill>
          <p:spPr>
            <a:xfrm>
              <a:off x="4572000" y="3581400"/>
              <a:ext cx="3088640" cy="1524000"/>
            </a:xfrm>
            <a:prstGeom prst="rect">
              <a:avLst/>
            </a:prstGeom>
            <a:ln>
              <a:solidFill>
                <a:schemeClr val="tx1">
                  <a:lumMod val="50000"/>
                  <a:lumOff val="50000"/>
                </a:schemeClr>
              </a:solidFill>
            </a:ln>
          </p:spPr>
        </p:pic>
      </p:grpSp>
    </p:spTree>
    <p:extLst>
      <p:ext uri="{BB962C8B-B14F-4D97-AF65-F5344CB8AC3E}">
        <p14:creationId xmlns:p14="http://schemas.microsoft.com/office/powerpoint/2010/main" val="2876978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326F-CB4D-4FAD-913E-668983F61B92}"/>
              </a:ext>
            </a:extLst>
          </p:cNvPr>
          <p:cNvSpPr>
            <a:spLocks noGrp="1"/>
          </p:cNvSpPr>
          <p:nvPr>
            <p:ph type="title"/>
          </p:nvPr>
        </p:nvSpPr>
        <p:spPr/>
        <p:txBody>
          <a:bodyPr/>
          <a:lstStyle/>
          <a:p>
            <a:r>
              <a:rPr lang="en-US" dirty="0"/>
              <a:t>Using Boolean Expressions in a Condition</a:t>
            </a:r>
          </a:p>
        </p:txBody>
      </p:sp>
      <p:sp>
        <p:nvSpPr>
          <p:cNvPr id="4" name="Content Placeholder 3">
            <a:extLst>
              <a:ext uri="{FF2B5EF4-FFF2-40B4-BE49-F238E27FC236}">
                <a16:creationId xmlns:a16="http://schemas.microsoft.com/office/drawing/2014/main" id="{F306B2D8-99ED-434C-8014-9D162BFA2127}"/>
              </a:ext>
            </a:extLst>
          </p:cNvPr>
          <p:cNvSpPr>
            <a:spLocks noGrp="1"/>
          </p:cNvSpPr>
          <p:nvPr>
            <p:ph idx="1"/>
          </p:nvPr>
        </p:nvSpPr>
        <p:spPr/>
        <p:txBody>
          <a:bodyPr>
            <a:normAutofit/>
          </a:bodyPr>
          <a:lstStyle/>
          <a:p>
            <a:r>
              <a:rPr lang="en-US" dirty="0"/>
              <a:t>Do as much as you can in basic mode</a:t>
            </a:r>
          </a:p>
          <a:p>
            <a:pPr lvl="1"/>
            <a:r>
              <a:rPr lang="en-US" sz="2000" dirty="0"/>
              <a:t>Then select Edit in advanced mode</a:t>
            </a:r>
          </a:p>
          <a:p>
            <a:pPr lvl="1"/>
            <a:r>
              <a:rPr lang="en-US" sz="2000" dirty="0"/>
              <a:t>Enter expression as Boolean expression</a:t>
            </a:r>
          </a:p>
          <a:p>
            <a:pPr lvl="1"/>
            <a:r>
              <a:rPr lang="en-US" sz="2000" dirty="0"/>
              <a:t>Unlike in Dynamic Content, you must begin with </a:t>
            </a:r>
            <a:r>
              <a:rPr lang="en-US" sz="2000" b="1" dirty="0">
                <a:solidFill>
                  <a:schemeClr val="accent6">
                    <a:lumMod val="50000"/>
                  </a:schemeClr>
                </a:solidFill>
              </a:rPr>
              <a:t>@</a:t>
            </a:r>
          </a:p>
        </p:txBody>
      </p:sp>
      <p:pic>
        <p:nvPicPr>
          <p:cNvPr id="6" name="Picture 5">
            <a:extLst>
              <a:ext uri="{FF2B5EF4-FFF2-40B4-BE49-F238E27FC236}">
                <a16:creationId xmlns:a16="http://schemas.microsoft.com/office/drawing/2014/main" id="{EA7B0B24-915F-4199-A89A-CBE57AEEADD0}"/>
              </a:ext>
            </a:extLst>
          </p:cNvPr>
          <p:cNvPicPr>
            <a:picLocks noChangeAspect="1"/>
          </p:cNvPicPr>
          <p:nvPr/>
        </p:nvPicPr>
        <p:blipFill rotWithShape="1">
          <a:blip r:embed="rId2"/>
          <a:srcRect b="7863"/>
          <a:stretch/>
        </p:blipFill>
        <p:spPr>
          <a:xfrm>
            <a:off x="173421" y="5527843"/>
            <a:ext cx="5617779" cy="1230309"/>
          </a:xfrm>
          <a:prstGeom prst="rect">
            <a:avLst/>
          </a:prstGeom>
          <a:ln>
            <a:solidFill>
              <a:schemeClr val="tx1">
                <a:lumMod val="50000"/>
                <a:lumOff val="50000"/>
              </a:schemeClr>
            </a:solidFill>
          </a:ln>
        </p:spPr>
      </p:pic>
      <p:pic>
        <p:nvPicPr>
          <p:cNvPr id="7" name="Picture 6">
            <a:extLst>
              <a:ext uri="{FF2B5EF4-FFF2-40B4-BE49-F238E27FC236}">
                <a16:creationId xmlns:a16="http://schemas.microsoft.com/office/drawing/2014/main" id="{98029F42-D777-44D4-AA70-788991E279AD}"/>
              </a:ext>
            </a:extLst>
          </p:cNvPr>
          <p:cNvPicPr>
            <a:picLocks noChangeAspect="1"/>
          </p:cNvPicPr>
          <p:nvPr/>
        </p:nvPicPr>
        <p:blipFill rotWithShape="1">
          <a:blip r:embed="rId2"/>
          <a:srcRect l="24278" t="24319" r="28324" b="22181"/>
          <a:stretch/>
        </p:blipFill>
        <p:spPr>
          <a:xfrm>
            <a:off x="2722172" y="3429000"/>
            <a:ext cx="6248407" cy="1676400"/>
          </a:xfrm>
          <a:prstGeom prst="rect">
            <a:avLst/>
          </a:prstGeom>
          <a:ln>
            <a:solidFill>
              <a:schemeClr val="tx1">
                <a:lumMod val="50000"/>
                <a:lumOff val="50000"/>
              </a:schemeClr>
            </a:solidFill>
          </a:ln>
        </p:spPr>
      </p:pic>
      <p:cxnSp>
        <p:nvCxnSpPr>
          <p:cNvPr id="9" name="Straight Arrow Connector 8">
            <a:extLst>
              <a:ext uri="{FF2B5EF4-FFF2-40B4-BE49-F238E27FC236}">
                <a16:creationId xmlns:a16="http://schemas.microsoft.com/office/drawing/2014/main" id="{94066C72-2B6D-4CDC-9B92-865AC9B2D1E0}"/>
              </a:ext>
            </a:extLst>
          </p:cNvPr>
          <p:cNvCxnSpPr/>
          <p:nvPr/>
        </p:nvCxnSpPr>
        <p:spPr>
          <a:xfrm flipV="1">
            <a:off x="3352800" y="5257800"/>
            <a:ext cx="457200" cy="7265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252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idx="1"/>
          </p:nvPr>
        </p:nvSpPr>
        <p:spPr/>
        <p:txBody>
          <a:bodyPr/>
          <a:lstStyle/>
          <a:p>
            <a:r>
              <a:rPr lang="en-US" dirty="0"/>
              <a:t>Flow Fundamentals</a:t>
            </a:r>
          </a:p>
          <a:p>
            <a:r>
              <a:rPr lang="en-US" dirty="0"/>
              <a:t>Writing Flow Expressions</a:t>
            </a:r>
          </a:p>
          <a:p>
            <a:r>
              <a:rPr lang="en-US" dirty="0"/>
              <a:t>Converting Between Types</a:t>
            </a:r>
          </a:p>
          <a:p>
            <a:r>
              <a:rPr lang="en-US" dirty="0"/>
              <a:t>Working with Arrays</a:t>
            </a:r>
          </a:p>
          <a:p>
            <a:r>
              <a:rPr lang="en-US" dirty="0"/>
              <a:t>Advanced Techniques</a:t>
            </a:r>
          </a:p>
          <a:p>
            <a:endParaRPr lang="en-US" dirty="0"/>
          </a:p>
        </p:txBody>
      </p:sp>
      <p:grpSp>
        <p:nvGrpSpPr>
          <p:cNvPr id="6" name="Group 5">
            <a:extLst>
              <a:ext uri="{FF2B5EF4-FFF2-40B4-BE49-F238E27FC236}">
                <a16:creationId xmlns:a16="http://schemas.microsoft.com/office/drawing/2014/main" id="{E0F1BA81-B0D2-4DA6-A2FF-2CC11DC59DCC}"/>
              </a:ext>
            </a:extLst>
          </p:cNvPr>
          <p:cNvGrpSpPr/>
          <p:nvPr/>
        </p:nvGrpSpPr>
        <p:grpSpPr>
          <a:xfrm>
            <a:off x="1828800" y="4927514"/>
            <a:ext cx="5714999" cy="965371"/>
            <a:chOff x="1609725" y="4876800"/>
            <a:chExt cx="6391275" cy="1295400"/>
          </a:xfrm>
        </p:grpSpPr>
        <p:sp>
          <p:nvSpPr>
            <p:cNvPr id="5" name="Rectangle 4">
              <a:extLst>
                <a:ext uri="{FF2B5EF4-FFF2-40B4-BE49-F238E27FC236}">
                  <a16:creationId xmlns:a16="http://schemas.microsoft.com/office/drawing/2014/main" id="{E9992520-CBF6-4FCF-AE2F-892083D16237}"/>
                </a:ext>
              </a:extLst>
            </p:cNvPr>
            <p:cNvSpPr/>
            <p:nvPr/>
          </p:nvSpPr>
          <p:spPr>
            <a:xfrm>
              <a:off x="1609725" y="4876800"/>
              <a:ext cx="6391275"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Thanks for coming up with the idea for this session</a:t>
              </a:r>
            </a:p>
          </p:txBody>
        </p:sp>
        <p:pic>
          <p:nvPicPr>
            <p:cNvPr id="4" name="Picture 3">
              <a:extLst>
                <a:ext uri="{FF2B5EF4-FFF2-40B4-BE49-F238E27FC236}">
                  <a16:creationId xmlns:a16="http://schemas.microsoft.com/office/drawing/2014/main" id="{1D1DEF94-37C3-4CA1-8AEF-DF2366AF05CC}"/>
                </a:ext>
              </a:extLst>
            </p:cNvPr>
            <p:cNvPicPr>
              <a:picLocks noChangeAspect="1"/>
            </p:cNvPicPr>
            <p:nvPr/>
          </p:nvPicPr>
          <p:blipFill>
            <a:blip r:embed="rId3"/>
            <a:stretch>
              <a:fillRect/>
            </a:stretch>
          </p:blipFill>
          <p:spPr>
            <a:xfrm>
              <a:off x="1752600" y="5257800"/>
              <a:ext cx="6121831" cy="762000"/>
            </a:xfrm>
            <a:prstGeom prst="rect">
              <a:avLst/>
            </a:prstGeom>
          </p:spPr>
        </p:pic>
      </p:grpSp>
    </p:spTree>
    <p:extLst>
      <p:ext uri="{BB962C8B-B14F-4D97-AF65-F5344CB8AC3E}">
        <p14:creationId xmlns:p14="http://schemas.microsoft.com/office/powerpoint/2010/main" val="157767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974C9-AB67-479C-B4EA-5FE8A650F8B0}"/>
              </a:ext>
            </a:extLst>
          </p:cNvPr>
          <p:cNvSpPr>
            <a:spLocks noGrp="1"/>
          </p:cNvSpPr>
          <p:nvPr>
            <p:ph type="title"/>
          </p:nvPr>
        </p:nvSpPr>
        <p:spPr/>
        <p:txBody>
          <a:bodyPr/>
          <a:lstStyle/>
          <a:p>
            <a:r>
              <a:rPr lang="en-US" dirty="0"/>
              <a:t>Escaping Rules</a:t>
            </a:r>
          </a:p>
        </p:txBody>
      </p:sp>
      <p:sp>
        <p:nvSpPr>
          <p:cNvPr id="4" name="Content Placeholder 3">
            <a:extLst>
              <a:ext uri="{FF2B5EF4-FFF2-40B4-BE49-F238E27FC236}">
                <a16:creationId xmlns:a16="http://schemas.microsoft.com/office/drawing/2014/main" id="{EF1DA9A0-D789-4CCF-B10C-B6AD574550A0}"/>
              </a:ext>
            </a:extLst>
          </p:cNvPr>
          <p:cNvSpPr>
            <a:spLocks noGrp="1"/>
          </p:cNvSpPr>
          <p:nvPr>
            <p:ph idx="1"/>
          </p:nvPr>
        </p:nvSpPr>
        <p:spPr/>
        <p:txBody>
          <a:bodyPr/>
          <a:lstStyle/>
          <a:p>
            <a:r>
              <a:rPr lang="en-US" dirty="0"/>
              <a:t>Escaping often required when writing expressions</a:t>
            </a:r>
          </a:p>
        </p:txBody>
      </p:sp>
      <p:pic>
        <p:nvPicPr>
          <p:cNvPr id="3" name="Picture 2">
            <a:extLst>
              <a:ext uri="{FF2B5EF4-FFF2-40B4-BE49-F238E27FC236}">
                <a16:creationId xmlns:a16="http://schemas.microsoft.com/office/drawing/2014/main" id="{87C6CFEB-410F-4037-9740-16D97A1CE8AB}"/>
              </a:ext>
            </a:extLst>
          </p:cNvPr>
          <p:cNvPicPr>
            <a:picLocks noChangeAspect="1"/>
          </p:cNvPicPr>
          <p:nvPr/>
        </p:nvPicPr>
        <p:blipFill rotWithShape="1">
          <a:blip r:embed="rId2"/>
          <a:srcRect t="39259" r="40833" b="7407"/>
          <a:stretch/>
        </p:blipFill>
        <p:spPr>
          <a:xfrm>
            <a:off x="838200" y="2286000"/>
            <a:ext cx="5410200" cy="2743200"/>
          </a:xfrm>
          <a:prstGeom prst="rect">
            <a:avLst/>
          </a:prstGeom>
          <a:ln>
            <a:solidFill>
              <a:schemeClr val="tx1">
                <a:lumMod val="65000"/>
                <a:lumOff val="35000"/>
              </a:schemeClr>
            </a:solidFill>
          </a:ln>
        </p:spPr>
      </p:pic>
    </p:spTree>
    <p:extLst>
      <p:ext uri="{BB962C8B-B14F-4D97-AF65-F5344CB8AC3E}">
        <p14:creationId xmlns:p14="http://schemas.microsoft.com/office/powerpoint/2010/main" val="3098147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ü"/>
            </a:pPr>
            <a:r>
              <a:rPr lang="en-US" dirty="0"/>
              <a:t>Flow Fundamentals</a:t>
            </a:r>
          </a:p>
          <a:p>
            <a:pPr>
              <a:buFont typeface="Wingdings" panose="05000000000000000000" pitchFamily="2" charset="2"/>
              <a:buChar char="ü"/>
            </a:pPr>
            <a:r>
              <a:rPr lang="en-US" dirty="0"/>
              <a:t>Writing Flow Expressions</a:t>
            </a:r>
          </a:p>
          <a:p>
            <a:pPr>
              <a:buFont typeface="Wingdings" panose="05000000000000000000" pitchFamily="2" charset="2"/>
              <a:buChar char="Ø"/>
            </a:pPr>
            <a:r>
              <a:rPr lang="en-US" dirty="0"/>
              <a:t>Converting Between Types</a:t>
            </a:r>
          </a:p>
          <a:p>
            <a:r>
              <a:rPr lang="en-US" dirty="0"/>
              <a:t>Working with Arrays</a:t>
            </a:r>
          </a:p>
          <a:p>
            <a:r>
              <a:rPr lang="en-US" dirty="0"/>
              <a:t>Advanced Techniques</a:t>
            </a:r>
          </a:p>
        </p:txBody>
      </p:sp>
    </p:spTree>
    <p:extLst>
      <p:ext uri="{BB962C8B-B14F-4D97-AF65-F5344CB8AC3E}">
        <p14:creationId xmlns:p14="http://schemas.microsoft.com/office/powerpoint/2010/main" val="1787153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326F-CB4D-4FAD-913E-668983F61B92}"/>
              </a:ext>
            </a:extLst>
          </p:cNvPr>
          <p:cNvSpPr>
            <a:spLocks noGrp="1"/>
          </p:cNvSpPr>
          <p:nvPr>
            <p:ph type="title"/>
          </p:nvPr>
        </p:nvSpPr>
        <p:spPr/>
        <p:txBody>
          <a:bodyPr/>
          <a:lstStyle/>
          <a:p>
            <a:r>
              <a:rPr lang="en-US"/>
              <a:t>Handling Type Conversion</a:t>
            </a:r>
            <a:endParaRPr lang="en-US" dirty="0"/>
          </a:p>
        </p:txBody>
      </p:sp>
      <p:sp>
        <p:nvSpPr>
          <p:cNvPr id="4" name="Content Placeholder 3">
            <a:extLst>
              <a:ext uri="{FF2B5EF4-FFF2-40B4-BE49-F238E27FC236}">
                <a16:creationId xmlns:a16="http://schemas.microsoft.com/office/drawing/2014/main" id="{ED88A2D4-D1F3-4DA9-B9E9-125C144932CC}"/>
              </a:ext>
            </a:extLst>
          </p:cNvPr>
          <p:cNvSpPr>
            <a:spLocks noGrp="1"/>
          </p:cNvSpPr>
          <p:nvPr>
            <p:ph idx="1"/>
          </p:nvPr>
        </p:nvSpPr>
        <p:spPr/>
        <p:txBody>
          <a:bodyPr>
            <a:normAutofit/>
          </a:bodyPr>
          <a:lstStyle/>
          <a:p>
            <a:r>
              <a:rPr lang="en-US" sz="2400" dirty="0"/>
              <a:t>Some conversion is automatic</a:t>
            </a:r>
          </a:p>
          <a:p>
            <a:pPr lvl="1"/>
            <a:r>
              <a:rPr lang="en-US" sz="2000" dirty="0"/>
              <a:t>Sometimes conversions are performed for you</a:t>
            </a:r>
          </a:p>
          <a:p>
            <a:pPr lvl="1"/>
            <a:r>
              <a:rPr lang="en-US" sz="2000" dirty="0"/>
              <a:t>In other cases, you must explicitly convert between types</a:t>
            </a:r>
          </a:p>
        </p:txBody>
      </p:sp>
      <p:grpSp>
        <p:nvGrpSpPr>
          <p:cNvPr id="8" name="Group 7">
            <a:extLst>
              <a:ext uri="{FF2B5EF4-FFF2-40B4-BE49-F238E27FC236}">
                <a16:creationId xmlns:a16="http://schemas.microsoft.com/office/drawing/2014/main" id="{D117D773-C8DD-4968-9CD6-7B052621CA0F}"/>
              </a:ext>
            </a:extLst>
          </p:cNvPr>
          <p:cNvGrpSpPr/>
          <p:nvPr/>
        </p:nvGrpSpPr>
        <p:grpSpPr>
          <a:xfrm>
            <a:off x="914400" y="2819400"/>
            <a:ext cx="7620000" cy="2971800"/>
            <a:chOff x="1219200" y="2874335"/>
            <a:chExt cx="4958721" cy="2002465"/>
          </a:xfrm>
        </p:grpSpPr>
        <p:pic>
          <p:nvPicPr>
            <p:cNvPr id="3" name="Picture 2">
              <a:extLst>
                <a:ext uri="{FF2B5EF4-FFF2-40B4-BE49-F238E27FC236}">
                  <a16:creationId xmlns:a16="http://schemas.microsoft.com/office/drawing/2014/main" id="{7E8A8072-976C-46AD-8A96-112046E84110}"/>
                </a:ext>
              </a:extLst>
            </p:cNvPr>
            <p:cNvPicPr>
              <a:picLocks noChangeAspect="1"/>
            </p:cNvPicPr>
            <p:nvPr/>
          </p:nvPicPr>
          <p:blipFill rotWithShape="1">
            <a:blip r:embed="rId2"/>
            <a:srcRect l="63063" b="45191"/>
            <a:stretch/>
          </p:blipFill>
          <p:spPr>
            <a:xfrm>
              <a:off x="1219200" y="2895600"/>
              <a:ext cx="2373642" cy="1981200"/>
            </a:xfrm>
            <a:prstGeom prst="rect">
              <a:avLst/>
            </a:prstGeom>
            <a:ln>
              <a:solidFill>
                <a:schemeClr val="tx1">
                  <a:lumMod val="50000"/>
                  <a:lumOff val="50000"/>
                </a:schemeClr>
              </a:solidFill>
            </a:ln>
          </p:spPr>
        </p:pic>
        <p:pic>
          <p:nvPicPr>
            <p:cNvPr id="7" name="Picture 6">
              <a:extLst>
                <a:ext uri="{FF2B5EF4-FFF2-40B4-BE49-F238E27FC236}">
                  <a16:creationId xmlns:a16="http://schemas.microsoft.com/office/drawing/2014/main" id="{3E5F8B18-14CF-4E91-9B84-5110D4D72068}"/>
                </a:ext>
              </a:extLst>
            </p:cNvPr>
            <p:cNvPicPr>
              <a:picLocks noChangeAspect="1"/>
            </p:cNvPicPr>
            <p:nvPr/>
          </p:nvPicPr>
          <p:blipFill rotWithShape="1">
            <a:blip r:embed="rId2"/>
            <a:srcRect l="63063" t="52701"/>
            <a:stretch/>
          </p:blipFill>
          <p:spPr>
            <a:xfrm>
              <a:off x="3804279" y="2874335"/>
              <a:ext cx="2373642" cy="1709738"/>
            </a:xfrm>
            <a:prstGeom prst="rect">
              <a:avLst/>
            </a:prstGeom>
            <a:ln>
              <a:solidFill>
                <a:schemeClr val="tx1">
                  <a:lumMod val="50000"/>
                  <a:lumOff val="50000"/>
                </a:schemeClr>
              </a:solidFill>
            </a:ln>
          </p:spPr>
        </p:pic>
      </p:grpSp>
    </p:spTree>
    <p:extLst>
      <p:ext uri="{BB962C8B-B14F-4D97-AF65-F5344CB8AC3E}">
        <p14:creationId xmlns:p14="http://schemas.microsoft.com/office/powerpoint/2010/main" val="2619249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326F-CB4D-4FAD-913E-668983F61B92}"/>
              </a:ext>
            </a:extLst>
          </p:cNvPr>
          <p:cNvSpPr>
            <a:spLocks noGrp="1"/>
          </p:cNvSpPr>
          <p:nvPr>
            <p:ph type="title"/>
          </p:nvPr>
        </p:nvSpPr>
        <p:spPr/>
        <p:txBody>
          <a:bodyPr/>
          <a:lstStyle/>
          <a:p>
            <a:r>
              <a:rPr lang="en-US" dirty="0"/>
              <a:t>Flow Type Conversion Matrix</a:t>
            </a:r>
          </a:p>
        </p:txBody>
      </p:sp>
      <p:pic>
        <p:nvPicPr>
          <p:cNvPr id="3" name="Picture 2">
            <a:extLst>
              <a:ext uri="{FF2B5EF4-FFF2-40B4-BE49-F238E27FC236}">
                <a16:creationId xmlns:a16="http://schemas.microsoft.com/office/drawing/2014/main" id="{C97212FD-364B-4C8E-B30E-9688EAF6F7D6}"/>
              </a:ext>
            </a:extLst>
          </p:cNvPr>
          <p:cNvPicPr>
            <a:picLocks noChangeAspect="1"/>
          </p:cNvPicPr>
          <p:nvPr/>
        </p:nvPicPr>
        <p:blipFill rotWithShape="1">
          <a:blip r:embed="rId2"/>
          <a:srcRect b="4762"/>
          <a:stretch/>
        </p:blipFill>
        <p:spPr>
          <a:xfrm>
            <a:off x="299720" y="1219200"/>
            <a:ext cx="8534400" cy="4572001"/>
          </a:xfrm>
          <a:prstGeom prst="rect">
            <a:avLst/>
          </a:prstGeom>
          <a:ln>
            <a:solidFill>
              <a:schemeClr val="tx1">
                <a:lumMod val="50000"/>
                <a:lumOff val="50000"/>
              </a:schemeClr>
            </a:solidFill>
          </a:ln>
        </p:spPr>
      </p:pic>
    </p:spTree>
    <p:extLst>
      <p:ext uri="{BB962C8B-B14F-4D97-AF65-F5344CB8AC3E}">
        <p14:creationId xmlns:p14="http://schemas.microsoft.com/office/powerpoint/2010/main" val="894704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326F-CB4D-4FAD-913E-668983F61B92}"/>
              </a:ext>
            </a:extLst>
          </p:cNvPr>
          <p:cNvSpPr>
            <a:spLocks noGrp="1"/>
          </p:cNvSpPr>
          <p:nvPr>
            <p:ph type="title"/>
          </p:nvPr>
        </p:nvSpPr>
        <p:spPr/>
        <p:txBody>
          <a:bodyPr/>
          <a:lstStyle/>
          <a:p>
            <a:r>
              <a:rPr lang="en-US" dirty="0"/>
              <a:t>Working with Dates and Time</a:t>
            </a:r>
          </a:p>
        </p:txBody>
      </p:sp>
      <p:sp>
        <p:nvSpPr>
          <p:cNvPr id="4" name="Content Placeholder 3">
            <a:extLst>
              <a:ext uri="{FF2B5EF4-FFF2-40B4-BE49-F238E27FC236}">
                <a16:creationId xmlns:a16="http://schemas.microsoft.com/office/drawing/2014/main" id="{53123B2C-7022-48C8-A395-F954F8D9CE41}"/>
              </a:ext>
            </a:extLst>
          </p:cNvPr>
          <p:cNvSpPr>
            <a:spLocks noGrp="1"/>
          </p:cNvSpPr>
          <p:nvPr>
            <p:ph idx="1"/>
          </p:nvPr>
        </p:nvSpPr>
        <p:spPr/>
        <p:txBody>
          <a:bodyPr>
            <a:normAutofit/>
          </a:bodyPr>
          <a:lstStyle/>
          <a:p>
            <a:r>
              <a:rPr lang="en-US" sz="2400" dirty="0"/>
              <a:t>Get Greenwich Meantime using </a:t>
            </a:r>
            <a:r>
              <a:rPr lang="en-US" sz="2400" b="1" dirty="0" err="1">
                <a:solidFill>
                  <a:schemeClr val="accent6">
                    <a:lumMod val="50000"/>
                  </a:schemeClr>
                </a:solidFill>
              </a:rPr>
              <a:t>utcnow</a:t>
            </a:r>
            <a:r>
              <a:rPr lang="en-US" sz="2400" b="1" dirty="0">
                <a:solidFill>
                  <a:schemeClr val="accent6">
                    <a:lumMod val="50000"/>
                  </a:schemeClr>
                </a:solidFill>
              </a:rPr>
              <a:t>()</a:t>
            </a:r>
          </a:p>
          <a:p>
            <a:r>
              <a:rPr lang="en-US" sz="2400" dirty="0"/>
              <a:t>Use </a:t>
            </a:r>
            <a:r>
              <a:rPr lang="en-US" sz="2400" b="1" dirty="0">
                <a:solidFill>
                  <a:schemeClr val="accent6">
                    <a:lumMod val="50000"/>
                  </a:schemeClr>
                </a:solidFill>
              </a:rPr>
              <a:t>add*()</a:t>
            </a:r>
            <a:r>
              <a:rPr lang="en-US" sz="2400" dirty="0"/>
              <a:t> functions to move time back/forward</a:t>
            </a:r>
          </a:p>
          <a:p>
            <a:r>
              <a:rPr lang="en-US" sz="2400" b="1" dirty="0" err="1">
                <a:solidFill>
                  <a:schemeClr val="accent6">
                    <a:lumMod val="50000"/>
                  </a:schemeClr>
                </a:solidFill>
              </a:rPr>
              <a:t>convertTimeZone</a:t>
            </a:r>
            <a:r>
              <a:rPr lang="en-US" sz="2400" b="1" dirty="0">
                <a:solidFill>
                  <a:schemeClr val="accent6">
                    <a:lumMod val="50000"/>
                  </a:schemeClr>
                </a:solidFill>
              </a:rPr>
              <a:t>()</a:t>
            </a:r>
            <a:r>
              <a:rPr lang="en-US" sz="2400" dirty="0"/>
              <a:t> used to handle local times</a:t>
            </a:r>
          </a:p>
          <a:p>
            <a:r>
              <a:rPr lang="en-US" sz="2400" b="1" dirty="0" err="1">
                <a:solidFill>
                  <a:schemeClr val="accent6">
                    <a:lumMod val="50000"/>
                  </a:schemeClr>
                </a:solidFill>
              </a:rPr>
              <a:t>formatDateTime</a:t>
            </a:r>
            <a:r>
              <a:rPr lang="en-US" sz="2400" b="1" dirty="0">
                <a:solidFill>
                  <a:schemeClr val="accent6">
                    <a:lumMod val="50000"/>
                  </a:schemeClr>
                </a:solidFill>
              </a:rPr>
              <a:t>()</a:t>
            </a:r>
            <a:r>
              <a:rPr lang="en-US" sz="2400" dirty="0"/>
              <a:t> used to format </a:t>
            </a:r>
          </a:p>
        </p:txBody>
      </p:sp>
      <p:grpSp>
        <p:nvGrpSpPr>
          <p:cNvPr id="6" name="Group 5">
            <a:extLst>
              <a:ext uri="{FF2B5EF4-FFF2-40B4-BE49-F238E27FC236}">
                <a16:creationId xmlns:a16="http://schemas.microsoft.com/office/drawing/2014/main" id="{5804A494-7E45-4A1D-B23D-17B45FDCFEF1}"/>
              </a:ext>
            </a:extLst>
          </p:cNvPr>
          <p:cNvGrpSpPr/>
          <p:nvPr/>
        </p:nvGrpSpPr>
        <p:grpSpPr>
          <a:xfrm>
            <a:off x="845574" y="3505200"/>
            <a:ext cx="7612626" cy="2895600"/>
            <a:chOff x="1219200" y="3429000"/>
            <a:chExt cx="6210300" cy="2362200"/>
          </a:xfrm>
        </p:grpSpPr>
        <p:pic>
          <p:nvPicPr>
            <p:cNvPr id="3" name="Picture 2">
              <a:extLst>
                <a:ext uri="{FF2B5EF4-FFF2-40B4-BE49-F238E27FC236}">
                  <a16:creationId xmlns:a16="http://schemas.microsoft.com/office/drawing/2014/main" id="{4A55AA5F-5B23-46B0-9045-037BAB473B0F}"/>
                </a:ext>
              </a:extLst>
            </p:cNvPr>
            <p:cNvPicPr>
              <a:picLocks noChangeAspect="1"/>
            </p:cNvPicPr>
            <p:nvPr/>
          </p:nvPicPr>
          <p:blipFill rotWithShape="1">
            <a:blip r:embed="rId2"/>
            <a:srcRect l="62857" t="1693" b="45821"/>
            <a:stretch/>
          </p:blipFill>
          <p:spPr>
            <a:xfrm>
              <a:off x="1219200" y="3429001"/>
              <a:ext cx="2971800" cy="2362199"/>
            </a:xfrm>
            <a:prstGeom prst="rect">
              <a:avLst/>
            </a:prstGeom>
            <a:ln>
              <a:solidFill>
                <a:schemeClr val="tx1">
                  <a:lumMod val="50000"/>
                  <a:lumOff val="50000"/>
                </a:schemeClr>
              </a:solidFill>
            </a:ln>
          </p:spPr>
        </p:pic>
        <p:pic>
          <p:nvPicPr>
            <p:cNvPr id="5" name="Picture 4">
              <a:extLst>
                <a:ext uri="{FF2B5EF4-FFF2-40B4-BE49-F238E27FC236}">
                  <a16:creationId xmlns:a16="http://schemas.microsoft.com/office/drawing/2014/main" id="{8660F798-B88C-4143-AD29-FA2063429234}"/>
                </a:ext>
              </a:extLst>
            </p:cNvPr>
            <p:cNvPicPr>
              <a:picLocks noChangeAspect="1"/>
            </p:cNvPicPr>
            <p:nvPr/>
          </p:nvPicPr>
          <p:blipFill rotWithShape="1">
            <a:blip r:embed="rId2"/>
            <a:srcRect l="62857" t="52541"/>
            <a:stretch/>
          </p:blipFill>
          <p:spPr>
            <a:xfrm>
              <a:off x="4457700" y="3429000"/>
              <a:ext cx="2971800" cy="2135982"/>
            </a:xfrm>
            <a:prstGeom prst="rect">
              <a:avLst/>
            </a:prstGeom>
            <a:ln>
              <a:solidFill>
                <a:schemeClr val="tx1">
                  <a:lumMod val="50000"/>
                  <a:lumOff val="50000"/>
                </a:schemeClr>
              </a:solidFill>
            </a:ln>
          </p:spPr>
        </p:pic>
      </p:grpSp>
    </p:spTree>
    <p:extLst>
      <p:ext uri="{BB962C8B-B14F-4D97-AF65-F5344CB8AC3E}">
        <p14:creationId xmlns:p14="http://schemas.microsoft.com/office/powerpoint/2010/main" val="1675788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E3252-3598-4288-8CA0-20643B45BB9A}"/>
              </a:ext>
            </a:extLst>
          </p:cNvPr>
          <p:cNvSpPr>
            <a:spLocks noGrp="1"/>
          </p:cNvSpPr>
          <p:nvPr>
            <p:ph type="title"/>
          </p:nvPr>
        </p:nvSpPr>
        <p:spPr/>
        <p:txBody>
          <a:bodyPr/>
          <a:lstStyle/>
          <a:p>
            <a:r>
              <a:rPr lang="en-US" dirty="0"/>
              <a:t>Using Convert time zone</a:t>
            </a:r>
          </a:p>
        </p:txBody>
      </p:sp>
      <p:pic>
        <p:nvPicPr>
          <p:cNvPr id="3" name="Picture 2">
            <a:extLst>
              <a:ext uri="{FF2B5EF4-FFF2-40B4-BE49-F238E27FC236}">
                <a16:creationId xmlns:a16="http://schemas.microsoft.com/office/drawing/2014/main" id="{E65463E5-7D75-4F37-A9D9-3CF31D726348}"/>
              </a:ext>
            </a:extLst>
          </p:cNvPr>
          <p:cNvPicPr>
            <a:picLocks noChangeAspect="1"/>
          </p:cNvPicPr>
          <p:nvPr/>
        </p:nvPicPr>
        <p:blipFill>
          <a:blip r:embed="rId2"/>
          <a:stretch>
            <a:fillRect/>
          </a:stretch>
        </p:blipFill>
        <p:spPr>
          <a:xfrm>
            <a:off x="1412602" y="1219200"/>
            <a:ext cx="6090196" cy="5489540"/>
          </a:xfrm>
          <a:prstGeom prst="rect">
            <a:avLst/>
          </a:prstGeom>
          <a:ln>
            <a:solidFill>
              <a:schemeClr val="tx1">
                <a:lumMod val="50000"/>
                <a:lumOff val="50000"/>
              </a:schemeClr>
            </a:solidFill>
          </a:ln>
        </p:spPr>
      </p:pic>
    </p:spTree>
    <p:extLst>
      <p:ext uri="{BB962C8B-B14F-4D97-AF65-F5344CB8AC3E}">
        <p14:creationId xmlns:p14="http://schemas.microsoft.com/office/powerpoint/2010/main" val="493343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ü"/>
            </a:pPr>
            <a:r>
              <a:rPr lang="en-US" dirty="0"/>
              <a:t>Flow Fundamentals</a:t>
            </a:r>
          </a:p>
          <a:p>
            <a:pPr>
              <a:buFont typeface="Wingdings" panose="05000000000000000000" pitchFamily="2" charset="2"/>
              <a:buChar char="ü"/>
            </a:pPr>
            <a:r>
              <a:rPr lang="en-US" dirty="0"/>
              <a:t>Writing Flow Expressions</a:t>
            </a:r>
          </a:p>
          <a:p>
            <a:pPr>
              <a:buFont typeface="Wingdings" panose="05000000000000000000" pitchFamily="2" charset="2"/>
              <a:buChar char="ü"/>
            </a:pPr>
            <a:r>
              <a:rPr lang="en-US" dirty="0"/>
              <a:t>Converting Between Types</a:t>
            </a:r>
          </a:p>
          <a:p>
            <a:pPr>
              <a:buFont typeface="Wingdings" panose="05000000000000000000" pitchFamily="2" charset="2"/>
              <a:buChar char="Ø"/>
            </a:pPr>
            <a:r>
              <a:rPr lang="en-US" dirty="0"/>
              <a:t>Working with Arrays</a:t>
            </a:r>
          </a:p>
          <a:p>
            <a:r>
              <a:rPr lang="en-US" dirty="0"/>
              <a:t>Advanced Techniques</a:t>
            </a:r>
          </a:p>
        </p:txBody>
      </p:sp>
    </p:spTree>
    <p:extLst>
      <p:ext uri="{BB962C8B-B14F-4D97-AF65-F5344CB8AC3E}">
        <p14:creationId xmlns:p14="http://schemas.microsoft.com/office/powerpoint/2010/main" val="4017633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326F-CB4D-4FAD-913E-668983F61B92}"/>
              </a:ext>
            </a:extLst>
          </p:cNvPr>
          <p:cNvSpPr>
            <a:spLocks noGrp="1"/>
          </p:cNvSpPr>
          <p:nvPr>
            <p:ph type="title"/>
          </p:nvPr>
        </p:nvSpPr>
        <p:spPr/>
        <p:txBody>
          <a:bodyPr/>
          <a:lstStyle/>
          <a:p>
            <a:r>
              <a:rPr lang="en-US" dirty="0"/>
              <a:t>Working with Arrays in Flow</a:t>
            </a:r>
          </a:p>
        </p:txBody>
      </p:sp>
      <p:sp>
        <p:nvSpPr>
          <p:cNvPr id="4" name="Content Placeholder 3">
            <a:extLst>
              <a:ext uri="{FF2B5EF4-FFF2-40B4-BE49-F238E27FC236}">
                <a16:creationId xmlns:a16="http://schemas.microsoft.com/office/drawing/2014/main" id="{08A77800-C7D2-4809-AE5A-42A6F3CA4966}"/>
              </a:ext>
            </a:extLst>
          </p:cNvPr>
          <p:cNvSpPr>
            <a:spLocks noGrp="1"/>
          </p:cNvSpPr>
          <p:nvPr>
            <p:ph idx="1"/>
          </p:nvPr>
        </p:nvSpPr>
        <p:spPr/>
        <p:txBody>
          <a:bodyPr/>
          <a:lstStyle/>
          <a:p>
            <a:r>
              <a:rPr lang="en-US" dirty="0"/>
              <a:t>Scenarios for working with arrays</a:t>
            </a:r>
          </a:p>
          <a:p>
            <a:pPr lvl="1"/>
            <a:r>
              <a:rPr lang="en-US" dirty="0"/>
              <a:t>Repeat action of each item in SharePoint list</a:t>
            </a:r>
          </a:p>
          <a:p>
            <a:pPr lvl="1"/>
            <a:r>
              <a:rPr lang="en-US" dirty="0"/>
              <a:t>Retrieve single item from a list</a:t>
            </a:r>
          </a:p>
          <a:p>
            <a:pPr lvl="1"/>
            <a:r>
              <a:rPr lang="en-US" dirty="0"/>
              <a:t>Filter list items</a:t>
            </a:r>
          </a:p>
          <a:p>
            <a:pPr lvl="1"/>
            <a:endParaRPr lang="en-US" dirty="0"/>
          </a:p>
        </p:txBody>
      </p:sp>
      <p:pic>
        <p:nvPicPr>
          <p:cNvPr id="3" name="Picture 2">
            <a:extLst>
              <a:ext uri="{FF2B5EF4-FFF2-40B4-BE49-F238E27FC236}">
                <a16:creationId xmlns:a16="http://schemas.microsoft.com/office/drawing/2014/main" id="{7E924DAE-975D-45CB-BA70-714BD1BAE641}"/>
              </a:ext>
            </a:extLst>
          </p:cNvPr>
          <p:cNvPicPr>
            <a:picLocks noChangeAspect="1"/>
          </p:cNvPicPr>
          <p:nvPr/>
        </p:nvPicPr>
        <p:blipFill rotWithShape="1">
          <a:blip r:embed="rId2"/>
          <a:srcRect l="55188" t="22238" r="3673" b="38517"/>
          <a:stretch/>
        </p:blipFill>
        <p:spPr>
          <a:xfrm>
            <a:off x="1143000" y="3429000"/>
            <a:ext cx="5822373" cy="3124200"/>
          </a:xfrm>
          <a:prstGeom prst="rect">
            <a:avLst/>
          </a:prstGeom>
          <a:ln>
            <a:solidFill>
              <a:schemeClr val="tx1">
                <a:lumMod val="50000"/>
                <a:lumOff val="50000"/>
              </a:schemeClr>
            </a:solidFill>
          </a:ln>
        </p:spPr>
      </p:pic>
    </p:spTree>
    <p:extLst>
      <p:ext uri="{BB962C8B-B14F-4D97-AF65-F5344CB8AC3E}">
        <p14:creationId xmlns:p14="http://schemas.microsoft.com/office/powerpoint/2010/main" val="3736065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B7597-1FC3-4ED4-8339-416973F71B4D}"/>
              </a:ext>
            </a:extLst>
          </p:cNvPr>
          <p:cNvSpPr>
            <a:spLocks noGrp="1"/>
          </p:cNvSpPr>
          <p:nvPr>
            <p:ph type="title"/>
          </p:nvPr>
        </p:nvSpPr>
        <p:spPr/>
        <p:txBody>
          <a:bodyPr/>
          <a:lstStyle/>
          <a:p>
            <a:r>
              <a:rPr lang="en-US" dirty="0"/>
              <a:t>Using Apply to Each</a:t>
            </a:r>
          </a:p>
        </p:txBody>
      </p:sp>
      <p:sp>
        <p:nvSpPr>
          <p:cNvPr id="5" name="Content Placeholder 4">
            <a:extLst>
              <a:ext uri="{FF2B5EF4-FFF2-40B4-BE49-F238E27FC236}">
                <a16:creationId xmlns:a16="http://schemas.microsoft.com/office/drawing/2014/main" id="{A6828746-8C97-44BD-A5C3-37EE9C2A7E7C}"/>
              </a:ext>
            </a:extLst>
          </p:cNvPr>
          <p:cNvSpPr>
            <a:spLocks noGrp="1"/>
          </p:cNvSpPr>
          <p:nvPr>
            <p:ph idx="1"/>
          </p:nvPr>
        </p:nvSpPr>
        <p:spPr/>
        <p:txBody>
          <a:bodyPr/>
          <a:lstStyle/>
          <a:p>
            <a:r>
              <a:rPr lang="en-US" dirty="0"/>
              <a:t>Automatically added when list is used from output</a:t>
            </a:r>
          </a:p>
          <a:p>
            <a:r>
              <a:rPr lang="en-US" dirty="0"/>
              <a:t>Destination step enumerates over list items</a:t>
            </a:r>
          </a:p>
        </p:txBody>
      </p:sp>
      <p:pic>
        <p:nvPicPr>
          <p:cNvPr id="4" name="Picture 3">
            <a:extLst>
              <a:ext uri="{FF2B5EF4-FFF2-40B4-BE49-F238E27FC236}">
                <a16:creationId xmlns:a16="http://schemas.microsoft.com/office/drawing/2014/main" id="{327B2494-E340-4E5C-B89C-CFD6659A592F}"/>
              </a:ext>
            </a:extLst>
          </p:cNvPr>
          <p:cNvPicPr>
            <a:picLocks noChangeAspect="1"/>
          </p:cNvPicPr>
          <p:nvPr/>
        </p:nvPicPr>
        <p:blipFill>
          <a:blip r:embed="rId3"/>
          <a:stretch>
            <a:fillRect/>
          </a:stretch>
        </p:blipFill>
        <p:spPr>
          <a:xfrm>
            <a:off x="838200" y="2590800"/>
            <a:ext cx="4027306" cy="3820160"/>
          </a:xfrm>
          <a:prstGeom prst="rect">
            <a:avLst/>
          </a:prstGeom>
          <a:ln>
            <a:solidFill>
              <a:schemeClr val="tx1">
                <a:lumMod val="50000"/>
                <a:lumOff val="50000"/>
              </a:schemeClr>
            </a:solidFill>
          </a:ln>
        </p:spPr>
      </p:pic>
    </p:spTree>
    <p:extLst>
      <p:ext uri="{BB962C8B-B14F-4D97-AF65-F5344CB8AC3E}">
        <p14:creationId xmlns:p14="http://schemas.microsoft.com/office/powerpoint/2010/main" val="648627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8532F-4B04-4A07-906B-F0F2D00A6450}"/>
              </a:ext>
            </a:extLst>
          </p:cNvPr>
          <p:cNvSpPr>
            <a:spLocks noGrp="1"/>
          </p:cNvSpPr>
          <p:nvPr>
            <p:ph type="title"/>
          </p:nvPr>
        </p:nvSpPr>
        <p:spPr/>
        <p:txBody>
          <a:bodyPr/>
          <a:lstStyle/>
          <a:p>
            <a:r>
              <a:rPr lang="en-US" dirty="0"/>
              <a:t>Retrieving List Items</a:t>
            </a:r>
          </a:p>
        </p:txBody>
      </p:sp>
      <p:sp>
        <p:nvSpPr>
          <p:cNvPr id="4" name="Content Placeholder 3">
            <a:extLst>
              <a:ext uri="{FF2B5EF4-FFF2-40B4-BE49-F238E27FC236}">
                <a16:creationId xmlns:a16="http://schemas.microsoft.com/office/drawing/2014/main" id="{53D76DA1-C42A-4A86-8CF2-7BA9ECC9C718}"/>
              </a:ext>
            </a:extLst>
          </p:cNvPr>
          <p:cNvSpPr>
            <a:spLocks noGrp="1"/>
          </p:cNvSpPr>
          <p:nvPr>
            <p:ph idx="1"/>
          </p:nvPr>
        </p:nvSpPr>
        <p:spPr/>
        <p:txBody>
          <a:bodyPr>
            <a:normAutofit/>
          </a:bodyPr>
          <a:lstStyle/>
          <a:p>
            <a:r>
              <a:rPr lang="en-US" sz="2400" dirty="0"/>
              <a:t>Use </a:t>
            </a:r>
            <a:r>
              <a:rPr lang="en-US" sz="2400" b="1" dirty="0"/>
              <a:t>first()</a:t>
            </a:r>
            <a:r>
              <a:rPr lang="en-US" sz="2400" dirty="0"/>
              <a:t> and </a:t>
            </a:r>
            <a:r>
              <a:rPr lang="en-US" sz="2400" b="1" dirty="0"/>
              <a:t>last()</a:t>
            </a:r>
            <a:r>
              <a:rPr lang="en-US" sz="2400" dirty="0"/>
              <a:t> to get lead at head or tail</a:t>
            </a:r>
          </a:p>
          <a:p>
            <a:r>
              <a:rPr lang="en-US" sz="2400" dirty="0"/>
              <a:t>Individual items retrieved using zero-based array syntax</a:t>
            </a:r>
          </a:p>
          <a:p>
            <a:pPr lvl="1"/>
            <a:r>
              <a:rPr lang="en-US" sz="2000" dirty="0">
                <a:solidFill>
                  <a:schemeClr val="tx1">
                    <a:lumMod val="50000"/>
                    <a:lumOff val="50000"/>
                  </a:schemeClr>
                </a:solidFill>
              </a:rPr>
              <a:t>String array -</a:t>
            </a:r>
            <a:r>
              <a:rPr lang="en-US" sz="2000" dirty="0"/>
              <a:t> </a:t>
            </a:r>
            <a:r>
              <a:rPr lang="en-US" sz="1600" b="1" dirty="0">
                <a:solidFill>
                  <a:srgbClr val="002060"/>
                </a:solidFill>
                <a:latin typeface="Lucida Console" panose="020B0609040504020204" pitchFamily="49" charset="0"/>
              </a:rPr>
              <a:t>body('</a:t>
            </a:r>
            <a:r>
              <a:rPr lang="en-US" sz="1600" b="1" dirty="0" err="1">
                <a:solidFill>
                  <a:srgbClr val="002060"/>
                </a:solidFill>
                <a:latin typeface="Lucida Console" panose="020B0609040504020204" pitchFamily="49" charset="0"/>
              </a:rPr>
              <a:t>Get_items</a:t>
            </a:r>
            <a:r>
              <a:rPr lang="en-US" sz="1600" b="1" dirty="0">
                <a:solidFill>
                  <a:srgbClr val="002060"/>
                </a:solidFill>
                <a:latin typeface="Lucida Console" panose="020B0609040504020204" pitchFamily="49" charset="0"/>
              </a:rPr>
              <a:t>')?[0]</a:t>
            </a:r>
            <a:endParaRPr lang="en-US" sz="2000" b="1" dirty="0">
              <a:solidFill>
                <a:srgbClr val="002060"/>
              </a:solidFill>
              <a:latin typeface="Lucida Console" panose="020B0609040504020204" pitchFamily="49" charset="0"/>
            </a:endParaRPr>
          </a:p>
          <a:p>
            <a:pPr lvl="1"/>
            <a:r>
              <a:rPr lang="en-US" sz="2000" dirty="0">
                <a:solidFill>
                  <a:schemeClr val="tx1">
                    <a:lumMod val="50000"/>
                    <a:lumOff val="50000"/>
                  </a:schemeClr>
                </a:solidFill>
              </a:rPr>
              <a:t>SharePoint list -</a:t>
            </a:r>
            <a:r>
              <a:rPr lang="en-US" sz="2000" dirty="0"/>
              <a:t> </a:t>
            </a:r>
            <a:r>
              <a:rPr lang="en-US" sz="1600" b="1" dirty="0">
                <a:solidFill>
                  <a:srgbClr val="002060"/>
                </a:solidFill>
                <a:latin typeface="Lucida Console" panose="020B0609040504020204" pitchFamily="49" charset="0"/>
              </a:rPr>
              <a:t>body('</a:t>
            </a:r>
            <a:r>
              <a:rPr lang="en-US" sz="1600" b="1" dirty="0" err="1">
                <a:solidFill>
                  <a:srgbClr val="002060"/>
                </a:solidFill>
                <a:latin typeface="Lucida Console" panose="020B0609040504020204" pitchFamily="49" charset="0"/>
              </a:rPr>
              <a:t>Get_items</a:t>
            </a:r>
            <a:r>
              <a:rPr lang="en-US" sz="1600" b="1" dirty="0">
                <a:solidFill>
                  <a:srgbClr val="002060"/>
                </a:solidFill>
                <a:latin typeface="Lucida Console" panose="020B0609040504020204" pitchFamily="49" charset="0"/>
              </a:rPr>
              <a:t>')?['value'][0]['ID']</a:t>
            </a:r>
            <a:endParaRPr lang="en-US" sz="2000" b="1" dirty="0">
              <a:solidFill>
                <a:srgbClr val="002060"/>
              </a:solidFill>
              <a:latin typeface="Lucida Console" panose="020B0609040504020204" pitchFamily="49" charset="0"/>
            </a:endParaRPr>
          </a:p>
        </p:txBody>
      </p:sp>
      <p:pic>
        <p:nvPicPr>
          <p:cNvPr id="5" name="Picture 4">
            <a:extLst>
              <a:ext uri="{FF2B5EF4-FFF2-40B4-BE49-F238E27FC236}">
                <a16:creationId xmlns:a16="http://schemas.microsoft.com/office/drawing/2014/main" id="{1315BE2B-09C9-401E-AE70-529949986C00}"/>
              </a:ext>
            </a:extLst>
          </p:cNvPr>
          <p:cNvPicPr>
            <a:picLocks noChangeAspect="1"/>
          </p:cNvPicPr>
          <p:nvPr/>
        </p:nvPicPr>
        <p:blipFill rotWithShape="1">
          <a:blip r:embed="rId3"/>
          <a:srcRect r="38255"/>
          <a:stretch/>
        </p:blipFill>
        <p:spPr>
          <a:xfrm>
            <a:off x="228600" y="3581400"/>
            <a:ext cx="3962400" cy="1981200"/>
          </a:xfrm>
          <a:prstGeom prst="rect">
            <a:avLst/>
          </a:prstGeom>
          <a:ln>
            <a:solidFill>
              <a:schemeClr val="tx1">
                <a:lumMod val="75000"/>
                <a:lumOff val="25000"/>
              </a:schemeClr>
            </a:solidFill>
          </a:ln>
        </p:spPr>
      </p:pic>
      <p:pic>
        <p:nvPicPr>
          <p:cNvPr id="6" name="Picture 5">
            <a:extLst>
              <a:ext uri="{FF2B5EF4-FFF2-40B4-BE49-F238E27FC236}">
                <a16:creationId xmlns:a16="http://schemas.microsoft.com/office/drawing/2014/main" id="{783441C7-B7C8-4DF2-A0CE-586B2977F2F4}"/>
              </a:ext>
            </a:extLst>
          </p:cNvPr>
          <p:cNvPicPr>
            <a:picLocks noChangeAspect="1"/>
          </p:cNvPicPr>
          <p:nvPr/>
        </p:nvPicPr>
        <p:blipFill rotWithShape="1">
          <a:blip r:embed="rId3"/>
          <a:srcRect l="61745" t="34482" b="17241"/>
          <a:stretch/>
        </p:blipFill>
        <p:spPr>
          <a:xfrm>
            <a:off x="4416883" y="4000500"/>
            <a:ext cx="4498517" cy="1752600"/>
          </a:xfrm>
          <a:prstGeom prst="rect">
            <a:avLst/>
          </a:prstGeom>
          <a:ln>
            <a:solidFill>
              <a:schemeClr val="tx1">
                <a:lumMod val="75000"/>
                <a:lumOff val="25000"/>
              </a:schemeClr>
            </a:solidFill>
          </a:ln>
        </p:spPr>
      </p:pic>
    </p:spTree>
    <p:extLst>
      <p:ext uri="{BB962C8B-B14F-4D97-AF65-F5344CB8AC3E}">
        <p14:creationId xmlns:p14="http://schemas.microsoft.com/office/powerpoint/2010/main" val="1405396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D3FB5-A452-4BD4-A32F-23B0F3F78162}"/>
              </a:ext>
            </a:extLst>
          </p:cNvPr>
          <p:cNvSpPr>
            <a:spLocks noGrp="1"/>
          </p:cNvSpPr>
          <p:nvPr>
            <p:ph type="title"/>
          </p:nvPr>
        </p:nvSpPr>
        <p:spPr/>
        <p:txBody>
          <a:bodyPr/>
          <a:lstStyle/>
          <a:p>
            <a:r>
              <a:rPr lang="en-US" dirty="0"/>
              <a:t>Deep Dive into PowerApps and Flow</a:t>
            </a:r>
          </a:p>
        </p:txBody>
      </p:sp>
      <p:sp>
        <p:nvSpPr>
          <p:cNvPr id="3" name="Content Placeholder 2">
            <a:extLst>
              <a:ext uri="{FF2B5EF4-FFF2-40B4-BE49-F238E27FC236}">
                <a16:creationId xmlns:a16="http://schemas.microsoft.com/office/drawing/2014/main" id="{E41391A0-1B98-461D-86FA-5FFD5ED86E98}"/>
              </a:ext>
            </a:extLst>
          </p:cNvPr>
          <p:cNvSpPr>
            <a:spLocks noGrp="1"/>
          </p:cNvSpPr>
          <p:nvPr>
            <p:ph idx="1"/>
          </p:nvPr>
        </p:nvSpPr>
        <p:spPr/>
        <p:txBody>
          <a:bodyPr>
            <a:normAutofit/>
          </a:bodyPr>
          <a:lstStyle/>
          <a:p>
            <a:r>
              <a:rPr lang="en-US" sz="2200" dirty="0"/>
              <a:t>Two action-packed days of building PowerApps and Flows</a:t>
            </a:r>
          </a:p>
          <a:p>
            <a:pPr marL="804862" lvl="1" indent="-457200">
              <a:buFont typeface="+mj-lt"/>
              <a:buAutoNum type="arabicPeriod"/>
            </a:pPr>
            <a:r>
              <a:rPr lang="en-US" sz="1800" dirty="0"/>
              <a:t>Getting Started with PowerApps Studio</a:t>
            </a:r>
          </a:p>
          <a:p>
            <a:pPr marL="804862" lvl="1" indent="-457200">
              <a:buFont typeface="+mj-lt"/>
              <a:buAutoNum type="arabicPeriod"/>
            </a:pPr>
            <a:r>
              <a:rPr lang="en-US" sz="1800" dirty="0"/>
              <a:t>Designing PowerApps using Advanced Techniques</a:t>
            </a:r>
          </a:p>
          <a:p>
            <a:pPr marL="804862" lvl="1" indent="-457200">
              <a:buFont typeface="+mj-lt"/>
              <a:buAutoNum type="arabicPeriod"/>
            </a:pPr>
            <a:r>
              <a:rPr lang="en-US" sz="1800" dirty="0"/>
              <a:t>Building PowerApps for SharePoint Online</a:t>
            </a:r>
          </a:p>
          <a:p>
            <a:pPr marL="804862" lvl="1" indent="-457200">
              <a:buFont typeface="+mj-lt"/>
              <a:buAutoNum type="arabicPeriod"/>
            </a:pPr>
            <a:r>
              <a:rPr lang="en-US" sz="1800" dirty="0"/>
              <a:t>Introduction to Microsoft Flow</a:t>
            </a:r>
          </a:p>
          <a:p>
            <a:pPr marL="804862" lvl="1" indent="-457200">
              <a:buFont typeface="+mj-lt"/>
              <a:buAutoNum type="arabicPeriod"/>
            </a:pPr>
            <a:r>
              <a:rPr lang="en-US" sz="1800" dirty="0"/>
              <a:t>Designing Flows to Automate an Approval Process</a:t>
            </a:r>
          </a:p>
          <a:p>
            <a:pPr marL="804862" lvl="1" indent="-457200">
              <a:buFont typeface="+mj-lt"/>
              <a:buAutoNum type="arabicPeriod"/>
            </a:pPr>
            <a:r>
              <a:rPr lang="en-US" sz="1800" dirty="0"/>
              <a:t>Building PowerApps and Flows for Power BI</a:t>
            </a:r>
          </a:p>
          <a:p>
            <a:pPr marL="804862" lvl="1" indent="-457200">
              <a:buFont typeface="+mj-lt"/>
              <a:buAutoNum type="arabicPeriod"/>
            </a:pPr>
            <a:r>
              <a:rPr lang="en-US" sz="1800" dirty="0"/>
              <a:t>Working with the Common Data Service for Apps</a:t>
            </a:r>
          </a:p>
          <a:p>
            <a:pPr marL="804862" lvl="1" indent="-457200">
              <a:buFont typeface="+mj-lt"/>
              <a:buAutoNum type="arabicPeriod"/>
            </a:pPr>
            <a:r>
              <a:rPr lang="en-US" sz="1800" dirty="0"/>
              <a:t>Managing Application Lifecycle with PowerApps and Flow</a:t>
            </a:r>
          </a:p>
          <a:p>
            <a:pPr marL="804862" lvl="1" indent="-457200">
              <a:buFont typeface="+mj-lt"/>
              <a:buAutoNum type="arabicPeriod"/>
            </a:pPr>
            <a:endParaRPr lang="en-US" sz="1800" dirty="0"/>
          </a:p>
          <a:p>
            <a:pPr marL="469900" indent="-457200"/>
            <a:r>
              <a:rPr lang="en-US" sz="2000" dirty="0"/>
              <a:t>More info</a:t>
            </a:r>
          </a:p>
          <a:p>
            <a:pPr marL="804862" lvl="1" indent="-457200"/>
            <a:r>
              <a:rPr lang="en-US" sz="1800" dirty="0">
                <a:hlinkClick r:id="rId2"/>
              </a:rPr>
              <a:t>https://www.criticalpathtraining.com</a:t>
            </a:r>
            <a:endParaRPr lang="en-US" sz="1800" dirty="0"/>
          </a:p>
          <a:p>
            <a:pPr marL="804862" lvl="1" indent="-457200"/>
            <a:r>
              <a:rPr lang="en-US" sz="1800" dirty="0">
                <a:hlinkClick r:id="rId3"/>
              </a:rPr>
              <a:t>info@criticalpathtraining.com</a:t>
            </a:r>
            <a:r>
              <a:rPr lang="en-US" sz="1800" dirty="0"/>
              <a:t> </a:t>
            </a:r>
          </a:p>
          <a:p>
            <a:pPr marL="804862" lvl="1" indent="-457200">
              <a:buFont typeface="+mj-lt"/>
              <a:buAutoNum type="arabicPeriod"/>
            </a:pPr>
            <a:endParaRPr lang="en-US" sz="1800" dirty="0"/>
          </a:p>
          <a:p>
            <a:pPr marL="469900" indent="-457200">
              <a:buFont typeface="+mj-lt"/>
              <a:buAutoNum type="arabicPeriod"/>
            </a:pPr>
            <a:endParaRPr lang="en-US" sz="2000" dirty="0"/>
          </a:p>
        </p:txBody>
      </p:sp>
      <p:pic>
        <p:nvPicPr>
          <p:cNvPr id="4" name="Picture 3">
            <a:extLst>
              <a:ext uri="{FF2B5EF4-FFF2-40B4-BE49-F238E27FC236}">
                <a16:creationId xmlns:a16="http://schemas.microsoft.com/office/drawing/2014/main" id="{1E438CA3-2C64-48A5-B136-13D3E90A6BEB}"/>
              </a:ext>
            </a:extLst>
          </p:cNvPr>
          <p:cNvPicPr>
            <a:picLocks noChangeAspect="1"/>
          </p:cNvPicPr>
          <p:nvPr/>
        </p:nvPicPr>
        <p:blipFill>
          <a:blip r:embed="rId4"/>
          <a:stretch>
            <a:fillRect/>
          </a:stretch>
        </p:blipFill>
        <p:spPr>
          <a:xfrm>
            <a:off x="5181600" y="5105400"/>
            <a:ext cx="3083109" cy="938981"/>
          </a:xfrm>
          <a:prstGeom prst="rect">
            <a:avLst/>
          </a:prstGeom>
          <a:ln>
            <a:solidFill>
              <a:schemeClr val="tx1">
                <a:lumMod val="50000"/>
                <a:lumOff val="50000"/>
              </a:schemeClr>
            </a:solidFill>
          </a:ln>
        </p:spPr>
      </p:pic>
    </p:spTree>
    <p:extLst>
      <p:ext uri="{BB962C8B-B14F-4D97-AF65-F5344CB8AC3E}">
        <p14:creationId xmlns:p14="http://schemas.microsoft.com/office/powerpoint/2010/main" val="1663834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6BF1F-F101-4637-B14E-79384142A6C8}"/>
              </a:ext>
            </a:extLst>
          </p:cNvPr>
          <p:cNvSpPr>
            <a:spLocks noGrp="1"/>
          </p:cNvSpPr>
          <p:nvPr>
            <p:ph type="title"/>
          </p:nvPr>
        </p:nvSpPr>
        <p:spPr/>
        <p:txBody>
          <a:bodyPr/>
          <a:lstStyle/>
          <a:p>
            <a:r>
              <a:rPr lang="en-US" dirty="0"/>
              <a:t>Convert a List to a String</a:t>
            </a:r>
          </a:p>
        </p:txBody>
      </p:sp>
      <p:sp>
        <p:nvSpPr>
          <p:cNvPr id="4" name="Content Placeholder 3">
            <a:extLst>
              <a:ext uri="{FF2B5EF4-FFF2-40B4-BE49-F238E27FC236}">
                <a16:creationId xmlns:a16="http://schemas.microsoft.com/office/drawing/2014/main" id="{90F39C0C-5D8A-468F-ADB0-BDA5BF4DB2F0}"/>
              </a:ext>
            </a:extLst>
          </p:cNvPr>
          <p:cNvSpPr>
            <a:spLocks noGrp="1"/>
          </p:cNvSpPr>
          <p:nvPr>
            <p:ph idx="1"/>
          </p:nvPr>
        </p:nvSpPr>
        <p:spPr/>
        <p:txBody>
          <a:bodyPr>
            <a:normAutofit/>
          </a:bodyPr>
          <a:lstStyle/>
          <a:p>
            <a:r>
              <a:rPr lang="en-US" sz="2000" dirty="0"/>
              <a:t>Join</a:t>
            </a:r>
          </a:p>
          <a:p>
            <a:pPr lvl="1"/>
            <a:r>
              <a:rPr lang="en-US" sz="1800" dirty="0"/>
              <a:t> - Use join for simple tasks such as combining email</a:t>
            </a:r>
          </a:p>
          <a:p>
            <a:pPr lvl="2"/>
            <a:r>
              <a:rPr lang="en-US" sz="1400" dirty="0"/>
              <a:t>Use must work with string array and not an object array</a:t>
            </a:r>
          </a:p>
          <a:p>
            <a:r>
              <a:rPr lang="en-US" sz="2000" dirty="0"/>
              <a:t>Create HTML/CSV Table</a:t>
            </a:r>
            <a:endParaRPr lang="en-US" sz="1800" dirty="0"/>
          </a:p>
          <a:p>
            <a:pPr lvl="1"/>
            <a:r>
              <a:rPr lang="en-US" sz="1800" dirty="0"/>
              <a:t>Convert list of objects into tabular display format</a:t>
            </a:r>
          </a:p>
        </p:txBody>
      </p:sp>
    </p:spTree>
    <p:extLst>
      <p:ext uri="{BB962C8B-B14F-4D97-AF65-F5344CB8AC3E}">
        <p14:creationId xmlns:p14="http://schemas.microsoft.com/office/powerpoint/2010/main" val="3624525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E99E-5557-4483-9A38-0BE172D40711}"/>
              </a:ext>
            </a:extLst>
          </p:cNvPr>
          <p:cNvSpPr>
            <a:spLocks noGrp="1"/>
          </p:cNvSpPr>
          <p:nvPr>
            <p:ph type="title"/>
          </p:nvPr>
        </p:nvSpPr>
        <p:spPr/>
        <p:txBody>
          <a:bodyPr/>
          <a:lstStyle/>
          <a:p>
            <a:r>
              <a:rPr lang="en-US" dirty="0"/>
              <a:t>Filtering</a:t>
            </a:r>
          </a:p>
        </p:txBody>
      </p:sp>
      <p:sp>
        <p:nvSpPr>
          <p:cNvPr id="4" name="Content Placeholder 3">
            <a:extLst>
              <a:ext uri="{FF2B5EF4-FFF2-40B4-BE49-F238E27FC236}">
                <a16:creationId xmlns:a16="http://schemas.microsoft.com/office/drawing/2014/main" id="{08AC98E3-5BE5-438A-8CEF-2BA8F19244DA}"/>
              </a:ext>
            </a:extLst>
          </p:cNvPr>
          <p:cNvSpPr>
            <a:spLocks noGrp="1"/>
          </p:cNvSpPr>
          <p:nvPr>
            <p:ph idx="1"/>
          </p:nvPr>
        </p:nvSpPr>
        <p:spPr/>
        <p:txBody>
          <a:bodyPr>
            <a:normAutofit/>
          </a:bodyPr>
          <a:lstStyle/>
          <a:p>
            <a:r>
              <a:rPr lang="en-US" sz="2400" dirty="0"/>
              <a:t>Best to have connect perform filtering</a:t>
            </a:r>
          </a:p>
          <a:p>
            <a:pPr lvl="1"/>
            <a:r>
              <a:rPr lang="en-US" sz="2000" dirty="0"/>
              <a:t>Often requires use of OData query string parameters</a:t>
            </a:r>
          </a:p>
          <a:p>
            <a:r>
              <a:rPr lang="en-US" sz="2400" dirty="0"/>
              <a:t>There is also a built-in Flow action named </a:t>
            </a:r>
            <a:r>
              <a:rPr lang="en-US" sz="2400" b="1" dirty="0"/>
              <a:t>Filter array</a:t>
            </a:r>
          </a:p>
          <a:p>
            <a:pPr lvl="1"/>
            <a:r>
              <a:rPr lang="en-US" sz="2000" dirty="0"/>
              <a:t>Select the Array in the From field</a:t>
            </a:r>
          </a:p>
          <a:p>
            <a:pPr lvl="1"/>
            <a:r>
              <a:rPr lang="en-US" sz="2000" dirty="0"/>
              <a:t>Can use simple or advanced mode just like in condition</a:t>
            </a:r>
          </a:p>
          <a:p>
            <a:pPr lvl="1"/>
            <a:r>
              <a:rPr lang="en-US" sz="2000" dirty="0"/>
              <a:t>If you need the first N items, use </a:t>
            </a:r>
            <a:r>
              <a:rPr lang="en-US" sz="2000" b="1" dirty="0"/>
              <a:t>take()</a:t>
            </a:r>
            <a:r>
              <a:rPr lang="en-US" sz="2000" dirty="0"/>
              <a:t> and </a:t>
            </a:r>
            <a:r>
              <a:rPr lang="en-US" sz="2000" b="1" dirty="0"/>
              <a:t>skip()</a:t>
            </a:r>
          </a:p>
        </p:txBody>
      </p:sp>
      <p:pic>
        <p:nvPicPr>
          <p:cNvPr id="3" name="Picture 2">
            <a:extLst>
              <a:ext uri="{FF2B5EF4-FFF2-40B4-BE49-F238E27FC236}">
                <a16:creationId xmlns:a16="http://schemas.microsoft.com/office/drawing/2014/main" id="{1513A474-5BB5-4646-930C-9AED38657C2D}"/>
              </a:ext>
            </a:extLst>
          </p:cNvPr>
          <p:cNvPicPr>
            <a:picLocks noChangeAspect="1"/>
          </p:cNvPicPr>
          <p:nvPr/>
        </p:nvPicPr>
        <p:blipFill rotWithShape="1">
          <a:blip r:embed="rId2"/>
          <a:srcRect l="64574" t="51091" r="1122" b="30972"/>
          <a:stretch/>
        </p:blipFill>
        <p:spPr>
          <a:xfrm>
            <a:off x="4632634" y="4190997"/>
            <a:ext cx="4140521" cy="1217818"/>
          </a:xfrm>
          <a:prstGeom prst="rect">
            <a:avLst/>
          </a:prstGeom>
          <a:ln>
            <a:solidFill>
              <a:schemeClr val="tx1">
                <a:lumMod val="50000"/>
                <a:lumOff val="50000"/>
              </a:schemeClr>
            </a:solidFill>
          </a:ln>
        </p:spPr>
      </p:pic>
      <p:pic>
        <p:nvPicPr>
          <p:cNvPr id="5" name="Picture 4">
            <a:extLst>
              <a:ext uri="{FF2B5EF4-FFF2-40B4-BE49-F238E27FC236}">
                <a16:creationId xmlns:a16="http://schemas.microsoft.com/office/drawing/2014/main" id="{8D4AD340-594A-40DF-9437-C27F2BCC6C38}"/>
              </a:ext>
            </a:extLst>
          </p:cNvPr>
          <p:cNvPicPr>
            <a:picLocks noChangeAspect="1"/>
          </p:cNvPicPr>
          <p:nvPr/>
        </p:nvPicPr>
        <p:blipFill rotWithShape="1">
          <a:blip r:embed="rId2"/>
          <a:srcRect l="64574" t="9238" r="1122" b="60629"/>
          <a:stretch/>
        </p:blipFill>
        <p:spPr>
          <a:xfrm>
            <a:off x="301939" y="4190997"/>
            <a:ext cx="4140521" cy="2045856"/>
          </a:xfrm>
          <a:prstGeom prst="rect">
            <a:avLst/>
          </a:prstGeom>
          <a:ln>
            <a:solidFill>
              <a:schemeClr val="tx1">
                <a:lumMod val="50000"/>
                <a:lumOff val="50000"/>
              </a:schemeClr>
            </a:solidFill>
          </a:ln>
        </p:spPr>
      </p:pic>
    </p:spTree>
    <p:extLst>
      <p:ext uri="{BB962C8B-B14F-4D97-AF65-F5344CB8AC3E}">
        <p14:creationId xmlns:p14="http://schemas.microsoft.com/office/powerpoint/2010/main" val="573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974C9-AB67-479C-B4EA-5FE8A650F8B0}"/>
              </a:ext>
            </a:extLst>
          </p:cNvPr>
          <p:cNvSpPr>
            <a:spLocks noGrp="1"/>
          </p:cNvSpPr>
          <p:nvPr>
            <p:ph type="title"/>
          </p:nvPr>
        </p:nvSpPr>
        <p:spPr/>
        <p:txBody>
          <a:bodyPr/>
          <a:lstStyle/>
          <a:p>
            <a:r>
              <a:rPr lang="en-US" dirty="0"/>
              <a:t>Transforming Arrays</a:t>
            </a:r>
          </a:p>
        </p:txBody>
      </p:sp>
      <p:sp>
        <p:nvSpPr>
          <p:cNvPr id="4" name="Content Placeholder 3">
            <a:extLst>
              <a:ext uri="{FF2B5EF4-FFF2-40B4-BE49-F238E27FC236}">
                <a16:creationId xmlns:a16="http://schemas.microsoft.com/office/drawing/2014/main" id="{81211360-1535-4A89-924E-7EE4940B139B}"/>
              </a:ext>
            </a:extLst>
          </p:cNvPr>
          <p:cNvSpPr>
            <a:spLocks noGrp="1"/>
          </p:cNvSpPr>
          <p:nvPr>
            <p:ph idx="1"/>
          </p:nvPr>
        </p:nvSpPr>
        <p:spPr/>
        <p:txBody>
          <a:bodyPr>
            <a:normAutofit/>
          </a:bodyPr>
          <a:lstStyle/>
          <a:p>
            <a:r>
              <a:rPr lang="en-US" sz="2000" dirty="0"/>
              <a:t>Use Select action</a:t>
            </a:r>
          </a:p>
          <a:p>
            <a:pPr lvl="1"/>
            <a:r>
              <a:rPr lang="en-US" sz="1800" dirty="0"/>
              <a:t>Two input modes: fill key-value pairs or typing directly</a:t>
            </a:r>
          </a:p>
          <a:p>
            <a:r>
              <a:rPr lang="en-US" sz="2000" dirty="0"/>
              <a:t>Create array object objects</a:t>
            </a:r>
          </a:p>
          <a:p>
            <a:pPr lvl="1"/>
            <a:r>
              <a:rPr lang="en-US" sz="1800" dirty="0"/>
              <a:t>Useful for passing array to another action</a:t>
            </a:r>
          </a:p>
          <a:p>
            <a:endParaRPr lang="en-US" sz="2200" dirty="0"/>
          </a:p>
          <a:p>
            <a:endParaRPr lang="en-US" sz="2200" dirty="0"/>
          </a:p>
          <a:p>
            <a:endParaRPr lang="en-US" sz="2200" dirty="0"/>
          </a:p>
          <a:p>
            <a:pPr lvl="1"/>
            <a:endParaRPr lang="en-US" sz="1800" dirty="0"/>
          </a:p>
          <a:p>
            <a:r>
              <a:rPr lang="en-US" sz="2000" dirty="0"/>
              <a:t>Create a simple array of strings, numbers, Booleans, </a:t>
            </a:r>
            <a:r>
              <a:rPr lang="en-US" sz="2000" dirty="0" err="1"/>
              <a:t>etc</a:t>
            </a:r>
            <a:endParaRPr lang="en-US" sz="2000" dirty="0"/>
          </a:p>
          <a:p>
            <a:pPr lvl="1"/>
            <a:r>
              <a:rPr lang="en-US" sz="1800" dirty="0"/>
              <a:t>Useful for creating simple list (e.g. email addresses)</a:t>
            </a:r>
          </a:p>
        </p:txBody>
      </p:sp>
      <p:pic>
        <p:nvPicPr>
          <p:cNvPr id="3" name="Picture 2">
            <a:extLst>
              <a:ext uri="{FF2B5EF4-FFF2-40B4-BE49-F238E27FC236}">
                <a16:creationId xmlns:a16="http://schemas.microsoft.com/office/drawing/2014/main" id="{A5EF6F31-B7DD-4F32-B856-56B89DFB7403}"/>
              </a:ext>
            </a:extLst>
          </p:cNvPr>
          <p:cNvPicPr>
            <a:picLocks noChangeAspect="1"/>
          </p:cNvPicPr>
          <p:nvPr/>
        </p:nvPicPr>
        <p:blipFill rotWithShape="1">
          <a:blip r:embed="rId2"/>
          <a:srcRect l="52625" t="50006" r="2380" b="26663"/>
          <a:stretch/>
        </p:blipFill>
        <p:spPr>
          <a:xfrm>
            <a:off x="1104900" y="5379597"/>
            <a:ext cx="4278917" cy="1248031"/>
          </a:xfrm>
          <a:prstGeom prst="rect">
            <a:avLst/>
          </a:prstGeom>
        </p:spPr>
      </p:pic>
      <p:pic>
        <p:nvPicPr>
          <p:cNvPr id="5" name="Picture 4">
            <a:extLst>
              <a:ext uri="{FF2B5EF4-FFF2-40B4-BE49-F238E27FC236}">
                <a16:creationId xmlns:a16="http://schemas.microsoft.com/office/drawing/2014/main" id="{AF423463-D94B-4D8F-B586-A1FCA821F14A}"/>
              </a:ext>
            </a:extLst>
          </p:cNvPr>
          <p:cNvPicPr>
            <a:picLocks noChangeAspect="1"/>
          </p:cNvPicPr>
          <p:nvPr/>
        </p:nvPicPr>
        <p:blipFill rotWithShape="1">
          <a:blip r:embed="rId2"/>
          <a:srcRect l="3923" t="48790" r="50145" b="19547"/>
          <a:stretch/>
        </p:blipFill>
        <p:spPr>
          <a:xfrm>
            <a:off x="1060346" y="2971800"/>
            <a:ext cx="4368023" cy="1693730"/>
          </a:xfrm>
          <a:prstGeom prst="rect">
            <a:avLst/>
          </a:prstGeom>
        </p:spPr>
      </p:pic>
    </p:spTree>
    <p:extLst>
      <p:ext uri="{BB962C8B-B14F-4D97-AF65-F5344CB8AC3E}">
        <p14:creationId xmlns:p14="http://schemas.microsoft.com/office/powerpoint/2010/main" val="29698390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974C9-AB67-479C-B4EA-5FE8A650F8B0}"/>
              </a:ext>
            </a:extLst>
          </p:cNvPr>
          <p:cNvSpPr>
            <a:spLocks noGrp="1"/>
          </p:cNvSpPr>
          <p:nvPr>
            <p:ph type="title"/>
          </p:nvPr>
        </p:nvSpPr>
        <p:spPr/>
        <p:txBody>
          <a:bodyPr/>
          <a:lstStyle/>
          <a:p>
            <a:r>
              <a:rPr lang="en-US" dirty="0"/>
              <a:t>Passing Data into Arrays</a:t>
            </a:r>
          </a:p>
        </p:txBody>
      </p:sp>
      <p:sp>
        <p:nvSpPr>
          <p:cNvPr id="4" name="Content Placeholder 3">
            <a:extLst>
              <a:ext uri="{FF2B5EF4-FFF2-40B4-BE49-F238E27FC236}">
                <a16:creationId xmlns:a16="http://schemas.microsoft.com/office/drawing/2014/main" id="{B27AA74B-FF15-430A-8785-A611B7C07A40}"/>
              </a:ext>
            </a:extLst>
          </p:cNvPr>
          <p:cNvSpPr>
            <a:spLocks noGrp="1"/>
          </p:cNvSpPr>
          <p:nvPr>
            <p:ph idx="1"/>
          </p:nvPr>
        </p:nvSpPr>
        <p:spPr>
          <a:xfrm>
            <a:off x="381000" y="1447800"/>
            <a:ext cx="8382000" cy="5181600"/>
          </a:xfrm>
        </p:spPr>
        <p:txBody>
          <a:bodyPr>
            <a:normAutofit/>
          </a:bodyPr>
          <a:lstStyle/>
          <a:p>
            <a:r>
              <a:rPr lang="en-US" sz="2000" dirty="0"/>
              <a:t>Two options to pass data to an array</a:t>
            </a:r>
          </a:p>
          <a:p>
            <a:pPr lvl="1"/>
            <a:r>
              <a:rPr lang="en-US" sz="1800" dirty="0"/>
              <a:t>Hardcode list into an action</a:t>
            </a:r>
          </a:p>
          <a:p>
            <a:pPr lvl="1"/>
            <a:r>
              <a:rPr lang="en-US" sz="1800" dirty="0"/>
              <a:t>Create list dynamically at runtime</a:t>
            </a:r>
          </a:p>
          <a:p>
            <a:r>
              <a:rPr lang="en-US" sz="2000" dirty="0"/>
              <a:t>Fill in each property of object and get one item created</a:t>
            </a:r>
          </a:p>
          <a:p>
            <a:pPr lvl="1"/>
            <a:endParaRPr lang="en-US" sz="1600" dirty="0"/>
          </a:p>
          <a:p>
            <a:pPr lvl="1"/>
            <a:endParaRPr lang="en-US" sz="1600" dirty="0"/>
          </a:p>
          <a:p>
            <a:pPr lvl="1"/>
            <a:endParaRPr lang="en-US" sz="1600" dirty="0"/>
          </a:p>
          <a:p>
            <a:pPr lvl="1"/>
            <a:endParaRPr lang="en-US" sz="1600" dirty="0"/>
          </a:p>
          <a:p>
            <a:endParaRPr lang="en-US" sz="2000" dirty="0"/>
          </a:p>
          <a:p>
            <a:r>
              <a:rPr lang="en-US" sz="2000" dirty="0"/>
              <a:t>Need to pass in an Array that exactly matches the fields</a:t>
            </a:r>
          </a:p>
        </p:txBody>
      </p:sp>
      <p:pic>
        <p:nvPicPr>
          <p:cNvPr id="3" name="Picture 2">
            <a:extLst>
              <a:ext uri="{FF2B5EF4-FFF2-40B4-BE49-F238E27FC236}">
                <a16:creationId xmlns:a16="http://schemas.microsoft.com/office/drawing/2014/main" id="{060A1775-D57C-4399-8FE3-CE601428E68D}"/>
              </a:ext>
            </a:extLst>
          </p:cNvPr>
          <p:cNvPicPr>
            <a:picLocks noChangeAspect="1"/>
          </p:cNvPicPr>
          <p:nvPr/>
        </p:nvPicPr>
        <p:blipFill rotWithShape="1">
          <a:blip r:embed="rId2"/>
          <a:srcRect l="49268" t="52675" b="6173"/>
          <a:stretch/>
        </p:blipFill>
        <p:spPr>
          <a:xfrm>
            <a:off x="799216" y="5029203"/>
            <a:ext cx="3618369" cy="1650989"/>
          </a:xfrm>
          <a:prstGeom prst="rect">
            <a:avLst/>
          </a:prstGeom>
          <a:ln>
            <a:solidFill>
              <a:schemeClr val="tx1">
                <a:lumMod val="65000"/>
                <a:lumOff val="35000"/>
              </a:schemeClr>
            </a:solidFill>
          </a:ln>
        </p:spPr>
      </p:pic>
      <p:pic>
        <p:nvPicPr>
          <p:cNvPr id="5" name="Picture 4">
            <a:extLst>
              <a:ext uri="{FF2B5EF4-FFF2-40B4-BE49-F238E27FC236}">
                <a16:creationId xmlns:a16="http://schemas.microsoft.com/office/drawing/2014/main" id="{C5621487-8710-4904-91AE-105C0066E0D1}"/>
              </a:ext>
            </a:extLst>
          </p:cNvPr>
          <p:cNvPicPr>
            <a:picLocks noChangeAspect="1"/>
          </p:cNvPicPr>
          <p:nvPr/>
        </p:nvPicPr>
        <p:blipFill rotWithShape="1">
          <a:blip r:embed="rId2"/>
          <a:srcRect t="52675" r="50560" b="6173"/>
          <a:stretch/>
        </p:blipFill>
        <p:spPr>
          <a:xfrm>
            <a:off x="799216" y="2971800"/>
            <a:ext cx="3526219" cy="1650989"/>
          </a:xfrm>
          <a:prstGeom prst="rect">
            <a:avLst/>
          </a:prstGeom>
          <a:ln>
            <a:solidFill>
              <a:schemeClr val="tx1">
                <a:lumMod val="65000"/>
                <a:lumOff val="35000"/>
              </a:schemeClr>
            </a:solidFill>
          </a:ln>
        </p:spPr>
      </p:pic>
    </p:spTree>
    <p:extLst>
      <p:ext uri="{BB962C8B-B14F-4D97-AF65-F5344CB8AC3E}">
        <p14:creationId xmlns:p14="http://schemas.microsoft.com/office/powerpoint/2010/main" val="2646878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974C9-AB67-479C-B4EA-5FE8A650F8B0}"/>
              </a:ext>
            </a:extLst>
          </p:cNvPr>
          <p:cNvSpPr>
            <a:spLocks noGrp="1"/>
          </p:cNvSpPr>
          <p:nvPr>
            <p:ph type="title"/>
          </p:nvPr>
        </p:nvSpPr>
        <p:spPr/>
        <p:txBody>
          <a:bodyPr/>
          <a:lstStyle/>
          <a:p>
            <a:r>
              <a:rPr lang="en-US" dirty="0"/>
              <a:t>Checking List Containment or Duplicates</a:t>
            </a:r>
          </a:p>
        </p:txBody>
      </p:sp>
      <p:sp>
        <p:nvSpPr>
          <p:cNvPr id="4" name="Content Placeholder 3">
            <a:extLst>
              <a:ext uri="{FF2B5EF4-FFF2-40B4-BE49-F238E27FC236}">
                <a16:creationId xmlns:a16="http://schemas.microsoft.com/office/drawing/2014/main" id="{C6C8542E-0D54-4AA8-ADDF-57C0EFC40476}"/>
              </a:ext>
            </a:extLst>
          </p:cNvPr>
          <p:cNvSpPr>
            <a:spLocks noGrp="1"/>
          </p:cNvSpPr>
          <p:nvPr>
            <p:ph idx="1"/>
          </p:nvPr>
        </p:nvSpPr>
        <p:spPr/>
        <p:txBody>
          <a:bodyPr>
            <a:normAutofit/>
          </a:bodyPr>
          <a:lstStyle/>
          <a:p>
            <a:r>
              <a:rPr lang="en-US" sz="2400" dirty="0"/>
              <a:t>You can use contains() to check if something is in array</a:t>
            </a:r>
          </a:p>
          <a:p>
            <a:r>
              <a:rPr lang="en-US" sz="2400" dirty="0"/>
              <a:t>You can use union() with array twice to get unique items</a:t>
            </a:r>
          </a:p>
        </p:txBody>
      </p:sp>
    </p:spTree>
    <p:extLst>
      <p:ext uri="{BB962C8B-B14F-4D97-AF65-F5344CB8AC3E}">
        <p14:creationId xmlns:p14="http://schemas.microsoft.com/office/powerpoint/2010/main" val="3965132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ü"/>
            </a:pPr>
            <a:r>
              <a:rPr lang="en-US" dirty="0"/>
              <a:t>Flow Fundamentals</a:t>
            </a:r>
          </a:p>
          <a:p>
            <a:pPr>
              <a:buFont typeface="Wingdings" panose="05000000000000000000" pitchFamily="2" charset="2"/>
              <a:buChar char="ü"/>
            </a:pPr>
            <a:r>
              <a:rPr lang="en-US" dirty="0"/>
              <a:t>Writing Flow Expressions</a:t>
            </a:r>
          </a:p>
          <a:p>
            <a:pPr>
              <a:buFont typeface="Wingdings" panose="05000000000000000000" pitchFamily="2" charset="2"/>
              <a:buChar char="ü"/>
            </a:pPr>
            <a:r>
              <a:rPr lang="en-US" dirty="0"/>
              <a:t>Converting Between Types</a:t>
            </a:r>
          </a:p>
          <a:p>
            <a:pPr>
              <a:buFont typeface="Wingdings" panose="05000000000000000000" pitchFamily="2" charset="2"/>
              <a:buChar char="ü"/>
            </a:pPr>
            <a:r>
              <a:rPr lang="en-US" dirty="0"/>
              <a:t>Working with Arrays</a:t>
            </a:r>
          </a:p>
          <a:p>
            <a:pPr>
              <a:buFont typeface="Wingdings" panose="05000000000000000000" pitchFamily="2" charset="2"/>
              <a:buChar char="Ø"/>
            </a:pPr>
            <a:r>
              <a:rPr lang="en-US" dirty="0"/>
              <a:t>Advanced Techniques</a:t>
            </a:r>
          </a:p>
        </p:txBody>
      </p:sp>
    </p:spTree>
    <p:extLst>
      <p:ext uri="{BB962C8B-B14F-4D97-AF65-F5344CB8AC3E}">
        <p14:creationId xmlns:p14="http://schemas.microsoft.com/office/powerpoint/2010/main" val="1659550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974C9-AB67-479C-B4EA-5FE8A650F8B0}"/>
              </a:ext>
            </a:extLst>
          </p:cNvPr>
          <p:cNvSpPr>
            <a:spLocks noGrp="1"/>
          </p:cNvSpPr>
          <p:nvPr>
            <p:ph type="title"/>
          </p:nvPr>
        </p:nvSpPr>
        <p:spPr/>
        <p:txBody>
          <a:bodyPr/>
          <a:lstStyle/>
          <a:p>
            <a:r>
              <a:rPr lang="en-US" dirty="0"/>
              <a:t>Building object directly</a:t>
            </a:r>
          </a:p>
        </p:txBody>
      </p:sp>
      <p:sp>
        <p:nvSpPr>
          <p:cNvPr id="4" name="Content Placeholder 3">
            <a:extLst>
              <a:ext uri="{FF2B5EF4-FFF2-40B4-BE49-F238E27FC236}">
                <a16:creationId xmlns:a16="http://schemas.microsoft.com/office/drawing/2014/main" id="{15710C0D-76B8-4436-9FD3-9E2676B38C49}"/>
              </a:ext>
            </a:extLst>
          </p:cNvPr>
          <p:cNvSpPr>
            <a:spLocks noGrp="1"/>
          </p:cNvSpPr>
          <p:nvPr>
            <p:ph idx="1"/>
          </p:nvPr>
        </p:nvSpPr>
        <p:spPr/>
        <p:txBody>
          <a:bodyPr>
            <a:normAutofit/>
          </a:bodyPr>
          <a:lstStyle/>
          <a:p>
            <a:r>
              <a:rPr lang="en-US" sz="2400" dirty="0"/>
              <a:t>You can use </a:t>
            </a:r>
            <a:r>
              <a:rPr lang="en-US" sz="2400" b="1" dirty="0"/>
              <a:t>Compose</a:t>
            </a:r>
            <a:r>
              <a:rPr lang="en-US" sz="2400" dirty="0"/>
              <a:t> action to create object or array</a:t>
            </a:r>
          </a:p>
        </p:txBody>
      </p:sp>
      <p:pic>
        <p:nvPicPr>
          <p:cNvPr id="5" name="Picture 4">
            <a:extLst>
              <a:ext uri="{FF2B5EF4-FFF2-40B4-BE49-F238E27FC236}">
                <a16:creationId xmlns:a16="http://schemas.microsoft.com/office/drawing/2014/main" id="{E5D2103C-DF94-4A09-B72C-D2E6F2C3508E}"/>
              </a:ext>
            </a:extLst>
          </p:cNvPr>
          <p:cNvPicPr>
            <a:picLocks noChangeAspect="1"/>
          </p:cNvPicPr>
          <p:nvPr/>
        </p:nvPicPr>
        <p:blipFill>
          <a:blip r:embed="rId2"/>
          <a:stretch>
            <a:fillRect/>
          </a:stretch>
        </p:blipFill>
        <p:spPr>
          <a:xfrm>
            <a:off x="914400" y="1981200"/>
            <a:ext cx="5338763" cy="4532912"/>
          </a:xfrm>
          <a:prstGeom prst="rect">
            <a:avLst/>
          </a:prstGeom>
        </p:spPr>
      </p:pic>
    </p:spTree>
    <p:extLst>
      <p:ext uri="{BB962C8B-B14F-4D97-AF65-F5344CB8AC3E}">
        <p14:creationId xmlns:p14="http://schemas.microsoft.com/office/powerpoint/2010/main" val="1666753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DED6D-C85D-4143-800B-CB13F8D553E9}"/>
              </a:ext>
            </a:extLst>
          </p:cNvPr>
          <p:cNvSpPr>
            <a:spLocks noGrp="1"/>
          </p:cNvSpPr>
          <p:nvPr>
            <p:ph type="title"/>
          </p:nvPr>
        </p:nvSpPr>
        <p:spPr/>
        <p:txBody>
          <a:bodyPr/>
          <a:lstStyle/>
          <a:p>
            <a:r>
              <a:rPr lang="en-US" dirty="0"/>
              <a:t>Calling Flows using the HTTP action</a:t>
            </a:r>
          </a:p>
        </p:txBody>
      </p:sp>
      <p:pic>
        <p:nvPicPr>
          <p:cNvPr id="3" name="Picture 2">
            <a:extLst>
              <a:ext uri="{FF2B5EF4-FFF2-40B4-BE49-F238E27FC236}">
                <a16:creationId xmlns:a16="http://schemas.microsoft.com/office/drawing/2014/main" id="{13948337-85F1-4E55-96B7-48C45B365306}"/>
              </a:ext>
            </a:extLst>
          </p:cNvPr>
          <p:cNvPicPr>
            <a:picLocks noChangeAspect="1"/>
          </p:cNvPicPr>
          <p:nvPr/>
        </p:nvPicPr>
        <p:blipFill rotWithShape="1">
          <a:blip r:embed="rId2"/>
          <a:srcRect t="17778"/>
          <a:stretch/>
        </p:blipFill>
        <p:spPr>
          <a:xfrm>
            <a:off x="370702" y="1371600"/>
            <a:ext cx="8402595" cy="3886200"/>
          </a:xfrm>
          <a:prstGeom prst="rect">
            <a:avLst/>
          </a:prstGeom>
          <a:ln>
            <a:solidFill>
              <a:schemeClr val="tx1">
                <a:lumMod val="50000"/>
                <a:lumOff val="50000"/>
              </a:schemeClr>
            </a:solidFill>
          </a:ln>
        </p:spPr>
      </p:pic>
    </p:spTree>
    <p:extLst>
      <p:ext uri="{BB962C8B-B14F-4D97-AF65-F5344CB8AC3E}">
        <p14:creationId xmlns:p14="http://schemas.microsoft.com/office/powerpoint/2010/main" val="345515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974C9-AB67-479C-B4EA-5FE8A650F8B0}"/>
              </a:ext>
            </a:extLst>
          </p:cNvPr>
          <p:cNvSpPr>
            <a:spLocks noGrp="1"/>
          </p:cNvSpPr>
          <p:nvPr>
            <p:ph type="title"/>
          </p:nvPr>
        </p:nvSpPr>
        <p:spPr/>
        <p:txBody>
          <a:bodyPr/>
          <a:lstStyle/>
          <a:p>
            <a:r>
              <a:rPr lang="en-US" dirty="0"/>
              <a:t>Normal action execution</a:t>
            </a:r>
          </a:p>
        </p:txBody>
      </p:sp>
      <p:sp>
        <p:nvSpPr>
          <p:cNvPr id="5" name="Content Placeholder 4">
            <a:extLst>
              <a:ext uri="{FF2B5EF4-FFF2-40B4-BE49-F238E27FC236}">
                <a16:creationId xmlns:a16="http://schemas.microsoft.com/office/drawing/2014/main" id="{8254CBC7-AE9E-469A-8904-9D9D09866B59}"/>
              </a:ext>
            </a:extLst>
          </p:cNvPr>
          <p:cNvSpPr>
            <a:spLocks noGrp="1"/>
          </p:cNvSpPr>
          <p:nvPr>
            <p:ph idx="1"/>
          </p:nvPr>
        </p:nvSpPr>
        <p:spPr>
          <a:xfrm>
            <a:off x="416560" y="1447800"/>
            <a:ext cx="8382000" cy="5181600"/>
          </a:xfrm>
        </p:spPr>
        <p:txBody>
          <a:bodyPr>
            <a:normAutofit/>
          </a:bodyPr>
          <a:lstStyle/>
          <a:p>
            <a:r>
              <a:rPr lang="en-US" sz="2400" dirty="0"/>
              <a:t>Standard behavior of a flow</a:t>
            </a:r>
          </a:p>
          <a:p>
            <a:pPr lvl="1"/>
            <a:r>
              <a:rPr lang="en-US" sz="2000" dirty="0"/>
              <a:t>Action steps execute in sequential order</a:t>
            </a:r>
          </a:p>
          <a:p>
            <a:pPr lvl="1"/>
            <a:r>
              <a:rPr lang="en-US" sz="2000" dirty="0"/>
              <a:t>Flow terminates if error occurs (failure or timeout)</a:t>
            </a:r>
          </a:p>
          <a:p>
            <a:pPr lvl="1"/>
            <a:endParaRPr lang="en-US" sz="2000" dirty="0"/>
          </a:p>
          <a:p>
            <a:r>
              <a:rPr lang="en-US" sz="2400" dirty="0"/>
              <a:t>After flow runs, every action is in 1 of 4 possible states</a:t>
            </a:r>
          </a:p>
        </p:txBody>
      </p:sp>
      <p:pic>
        <p:nvPicPr>
          <p:cNvPr id="3" name="Picture 2">
            <a:extLst>
              <a:ext uri="{FF2B5EF4-FFF2-40B4-BE49-F238E27FC236}">
                <a16:creationId xmlns:a16="http://schemas.microsoft.com/office/drawing/2014/main" id="{C34DF921-46BE-478D-83B9-428D03AB5211}"/>
              </a:ext>
            </a:extLst>
          </p:cNvPr>
          <p:cNvPicPr>
            <a:picLocks noChangeAspect="1"/>
          </p:cNvPicPr>
          <p:nvPr/>
        </p:nvPicPr>
        <p:blipFill rotWithShape="1">
          <a:blip r:embed="rId2"/>
          <a:srcRect l="7323" t="55326" r="76090" b="22457"/>
          <a:stretch/>
        </p:blipFill>
        <p:spPr>
          <a:xfrm>
            <a:off x="1219200" y="3733800"/>
            <a:ext cx="2428702" cy="1829733"/>
          </a:xfrm>
          <a:prstGeom prst="rect">
            <a:avLst/>
          </a:prstGeom>
          <a:ln>
            <a:solidFill>
              <a:schemeClr val="tx1">
                <a:lumMod val="50000"/>
                <a:lumOff val="50000"/>
              </a:schemeClr>
            </a:solidFill>
          </a:ln>
        </p:spPr>
      </p:pic>
    </p:spTree>
    <p:extLst>
      <p:ext uri="{BB962C8B-B14F-4D97-AF65-F5344CB8AC3E}">
        <p14:creationId xmlns:p14="http://schemas.microsoft.com/office/powerpoint/2010/main" val="1183087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974C9-AB67-479C-B4EA-5FE8A650F8B0}"/>
              </a:ext>
            </a:extLst>
          </p:cNvPr>
          <p:cNvSpPr>
            <a:spLocks noGrp="1"/>
          </p:cNvSpPr>
          <p:nvPr>
            <p:ph type="title"/>
          </p:nvPr>
        </p:nvSpPr>
        <p:spPr/>
        <p:txBody>
          <a:bodyPr/>
          <a:lstStyle/>
          <a:p>
            <a:r>
              <a:rPr lang="en-US" dirty="0"/>
              <a:t>Action  Settings</a:t>
            </a:r>
          </a:p>
        </p:txBody>
      </p:sp>
      <p:sp>
        <p:nvSpPr>
          <p:cNvPr id="4" name="Content Placeholder 3">
            <a:extLst>
              <a:ext uri="{FF2B5EF4-FFF2-40B4-BE49-F238E27FC236}">
                <a16:creationId xmlns:a16="http://schemas.microsoft.com/office/drawing/2014/main" id="{7DFFD6AA-8162-46CC-9412-6D0699920BBB}"/>
              </a:ext>
            </a:extLst>
          </p:cNvPr>
          <p:cNvSpPr>
            <a:spLocks noGrp="1"/>
          </p:cNvSpPr>
          <p:nvPr>
            <p:ph idx="1"/>
          </p:nvPr>
        </p:nvSpPr>
        <p:spPr/>
        <p:txBody>
          <a:bodyPr/>
          <a:lstStyle/>
          <a:p>
            <a:r>
              <a:rPr lang="en-US" dirty="0"/>
              <a:t>Settings let you configure</a:t>
            </a:r>
          </a:p>
          <a:p>
            <a:pPr lvl="1"/>
            <a:r>
              <a:rPr lang="en-US" dirty="0" err="1"/>
              <a:t>Async</a:t>
            </a:r>
            <a:r>
              <a:rPr lang="en-US" dirty="0"/>
              <a:t> Actions</a:t>
            </a:r>
          </a:p>
          <a:p>
            <a:pPr lvl="1"/>
            <a:r>
              <a:rPr lang="en-US" dirty="0"/>
              <a:t>Timeouts</a:t>
            </a:r>
          </a:p>
          <a:p>
            <a:pPr lvl="1"/>
            <a:r>
              <a:rPr lang="en-US" dirty="0"/>
              <a:t>Retry Policy</a:t>
            </a:r>
          </a:p>
          <a:p>
            <a:pPr lvl="1"/>
            <a:r>
              <a:rPr lang="en-US" dirty="0"/>
              <a:t>Sequential Behavior</a:t>
            </a:r>
          </a:p>
          <a:p>
            <a:pPr lvl="1"/>
            <a:r>
              <a:rPr lang="en-US" dirty="0"/>
              <a:t>And more!</a:t>
            </a:r>
          </a:p>
        </p:txBody>
      </p:sp>
      <p:pic>
        <p:nvPicPr>
          <p:cNvPr id="5" name="Picture 4">
            <a:extLst>
              <a:ext uri="{FF2B5EF4-FFF2-40B4-BE49-F238E27FC236}">
                <a16:creationId xmlns:a16="http://schemas.microsoft.com/office/drawing/2014/main" id="{F36B2078-A3A1-42AB-A7D3-4FCF7F29048C}"/>
              </a:ext>
            </a:extLst>
          </p:cNvPr>
          <p:cNvPicPr>
            <a:picLocks noChangeAspect="1"/>
          </p:cNvPicPr>
          <p:nvPr/>
        </p:nvPicPr>
        <p:blipFill>
          <a:blip r:embed="rId2"/>
          <a:stretch>
            <a:fillRect/>
          </a:stretch>
        </p:blipFill>
        <p:spPr>
          <a:xfrm>
            <a:off x="1066800" y="4419600"/>
            <a:ext cx="6088380" cy="1295400"/>
          </a:xfrm>
          <a:prstGeom prst="rect">
            <a:avLst/>
          </a:prstGeom>
          <a:ln>
            <a:solidFill>
              <a:schemeClr val="tx1">
                <a:lumMod val="65000"/>
                <a:lumOff val="35000"/>
              </a:schemeClr>
            </a:solidFill>
          </a:ln>
        </p:spPr>
      </p:pic>
    </p:spTree>
    <p:extLst>
      <p:ext uri="{BB962C8B-B14F-4D97-AF65-F5344CB8AC3E}">
        <p14:creationId xmlns:p14="http://schemas.microsoft.com/office/powerpoint/2010/main" val="68495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8C3EF-64CB-417A-B7CD-B9471D84019C}"/>
              </a:ext>
            </a:extLst>
          </p:cNvPr>
          <p:cNvSpPr>
            <a:spLocks noGrp="1"/>
          </p:cNvSpPr>
          <p:nvPr>
            <p:ph type="title"/>
          </p:nvPr>
        </p:nvSpPr>
        <p:spPr/>
        <p:txBody>
          <a:bodyPr/>
          <a:lstStyle/>
          <a:p>
            <a:r>
              <a:rPr lang="en-US" dirty="0"/>
              <a:t>What is Flow?</a:t>
            </a:r>
          </a:p>
        </p:txBody>
      </p:sp>
      <p:sp>
        <p:nvSpPr>
          <p:cNvPr id="3" name="Content Placeholder 2">
            <a:extLst>
              <a:ext uri="{FF2B5EF4-FFF2-40B4-BE49-F238E27FC236}">
                <a16:creationId xmlns:a16="http://schemas.microsoft.com/office/drawing/2014/main" id="{3B39CAF5-891A-4947-862C-D0C2F1F0423C}"/>
              </a:ext>
            </a:extLst>
          </p:cNvPr>
          <p:cNvSpPr>
            <a:spLocks noGrp="1"/>
          </p:cNvSpPr>
          <p:nvPr>
            <p:ph idx="1"/>
          </p:nvPr>
        </p:nvSpPr>
        <p:spPr/>
        <p:txBody>
          <a:bodyPr>
            <a:normAutofit/>
          </a:bodyPr>
          <a:lstStyle/>
          <a:p>
            <a:r>
              <a:rPr lang="en-US" sz="2400" dirty="0"/>
              <a:t>Service for automating workflows across other services</a:t>
            </a:r>
          </a:p>
          <a:p>
            <a:pPr lvl="1"/>
            <a:r>
              <a:rPr lang="en-US" sz="2000" dirty="0"/>
              <a:t>Designed by Microsoft for business users more than developers</a:t>
            </a:r>
          </a:p>
          <a:p>
            <a:pPr lvl="1"/>
            <a:endParaRPr lang="en-US" sz="2000" dirty="0"/>
          </a:p>
          <a:p>
            <a:r>
              <a:rPr lang="en-US" sz="2400" dirty="0"/>
              <a:t>What can you do with Flow?</a:t>
            </a:r>
          </a:p>
          <a:p>
            <a:pPr lvl="1"/>
            <a:r>
              <a:rPr lang="en-US" sz="2000" dirty="0"/>
              <a:t>Get notifications</a:t>
            </a:r>
          </a:p>
          <a:p>
            <a:pPr lvl="1"/>
            <a:r>
              <a:rPr lang="en-US" sz="2000" dirty="0"/>
              <a:t>Create, copy, update and delete files</a:t>
            </a:r>
          </a:p>
          <a:p>
            <a:pPr lvl="1"/>
            <a:r>
              <a:rPr lang="en-US" sz="2000" dirty="0"/>
              <a:t>Collect and clean data</a:t>
            </a:r>
          </a:p>
          <a:p>
            <a:pPr lvl="1"/>
            <a:r>
              <a:rPr lang="en-US" sz="2000" dirty="0"/>
              <a:t>Automate approvals</a:t>
            </a:r>
          </a:p>
        </p:txBody>
      </p:sp>
    </p:spTree>
    <p:extLst>
      <p:ext uri="{BB962C8B-B14F-4D97-AF65-F5344CB8AC3E}">
        <p14:creationId xmlns:p14="http://schemas.microsoft.com/office/powerpoint/2010/main" val="863140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974C9-AB67-479C-B4EA-5FE8A650F8B0}"/>
              </a:ext>
            </a:extLst>
          </p:cNvPr>
          <p:cNvSpPr>
            <a:spLocks noGrp="1"/>
          </p:cNvSpPr>
          <p:nvPr>
            <p:ph type="title"/>
          </p:nvPr>
        </p:nvSpPr>
        <p:spPr/>
        <p:txBody>
          <a:bodyPr/>
          <a:lstStyle/>
          <a:p>
            <a:r>
              <a:rPr lang="en-US" dirty="0"/>
              <a:t>Error Handling</a:t>
            </a:r>
          </a:p>
        </p:txBody>
      </p:sp>
      <p:sp>
        <p:nvSpPr>
          <p:cNvPr id="4" name="Content Placeholder 3">
            <a:extLst>
              <a:ext uri="{FF2B5EF4-FFF2-40B4-BE49-F238E27FC236}">
                <a16:creationId xmlns:a16="http://schemas.microsoft.com/office/drawing/2014/main" id="{E79585BA-4151-423C-AEB4-47B8C3150CE7}"/>
              </a:ext>
            </a:extLst>
          </p:cNvPr>
          <p:cNvSpPr>
            <a:spLocks noGrp="1"/>
          </p:cNvSpPr>
          <p:nvPr>
            <p:ph idx="1"/>
          </p:nvPr>
        </p:nvSpPr>
        <p:spPr/>
        <p:txBody>
          <a:bodyPr>
            <a:normAutofit/>
          </a:bodyPr>
          <a:lstStyle/>
          <a:p>
            <a:r>
              <a:rPr lang="en-US" sz="2400" dirty="0"/>
              <a:t>Select the </a:t>
            </a:r>
            <a:r>
              <a:rPr lang="en-US" sz="2400" b="1" dirty="0"/>
              <a:t>Run after</a:t>
            </a:r>
            <a:r>
              <a:rPr lang="en-US" sz="2400" dirty="0"/>
              <a:t> option from action menu</a:t>
            </a:r>
          </a:p>
          <a:p>
            <a:pPr lvl="1"/>
            <a:r>
              <a:rPr lang="en-US" sz="2000" dirty="0"/>
              <a:t>Choose which error conditions, the arrow will turn dotted red</a:t>
            </a:r>
          </a:p>
          <a:p>
            <a:pPr lvl="1"/>
            <a:r>
              <a:rPr lang="en-US" sz="2000" dirty="0"/>
              <a:t>Use parallels for errors that are not at end of flow</a:t>
            </a:r>
          </a:p>
          <a:p>
            <a:pPr lvl="1"/>
            <a:r>
              <a:rPr lang="en-US" sz="2000" dirty="0"/>
              <a:t>Retry policy by default handles transient failures</a:t>
            </a:r>
          </a:p>
          <a:p>
            <a:pPr lvl="1"/>
            <a:r>
              <a:rPr lang="en-US" sz="2000" dirty="0"/>
              <a:t>Recommended to select exponential as they last a long time</a:t>
            </a:r>
          </a:p>
        </p:txBody>
      </p:sp>
      <p:pic>
        <p:nvPicPr>
          <p:cNvPr id="3" name="Picture 2">
            <a:extLst>
              <a:ext uri="{FF2B5EF4-FFF2-40B4-BE49-F238E27FC236}">
                <a16:creationId xmlns:a16="http://schemas.microsoft.com/office/drawing/2014/main" id="{7CE6B4F8-080E-4FCB-AC7D-295351E4AE1E}"/>
              </a:ext>
            </a:extLst>
          </p:cNvPr>
          <p:cNvPicPr>
            <a:picLocks noChangeAspect="1"/>
          </p:cNvPicPr>
          <p:nvPr/>
        </p:nvPicPr>
        <p:blipFill rotWithShape="1">
          <a:blip r:embed="rId2"/>
          <a:srcRect l="63576" t="12388" r="1211" b="57259"/>
          <a:stretch/>
        </p:blipFill>
        <p:spPr>
          <a:xfrm>
            <a:off x="381000" y="3658638"/>
            <a:ext cx="3886200" cy="1884334"/>
          </a:xfrm>
          <a:prstGeom prst="rect">
            <a:avLst/>
          </a:prstGeom>
        </p:spPr>
      </p:pic>
      <p:pic>
        <p:nvPicPr>
          <p:cNvPr id="5" name="Picture 4">
            <a:extLst>
              <a:ext uri="{FF2B5EF4-FFF2-40B4-BE49-F238E27FC236}">
                <a16:creationId xmlns:a16="http://schemas.microsoft.com/office/drawing/2014/main" id="{AF57C4B5-1273-4862-A9B4-D8D18E9D0458}"/>
              </a:ext>
            </a:extLst>
          </p:cNvPr>
          <p:cNvPicPr>
            <a:picLocks noChangeAspect="1"/>
          </p:cNvPicPr>
          <p:nvPr/>
        </p:nvPicPr>
        <p:blipFill rotWithShape="1">
          <a:blip r:embed="rId2"/>
          <a:srcRect l="63730" t="67416" r="896" b="5220"/>
          <a:stretch/>
        </p:blipFill>
        <p:spPr>
          <a:xfrm>
            <a:off x="4558862" y="3658638"/>
            <a:ext cx="3904129" cy="1698813"/>
          </a:xfrm>
          <a:prstGeom prst="rect">
            <a:avLst/>
          </a:prstGeom>
          <a:ln>
            <a:solidFill>
              <a:schemeClr val="tx1">
                <a:lumMod val="50000"/>
                <a:lumOff val="50000"/>
              </a:schemeClr>
            </a:solidFill>
          </a:ln>
        </p:spPr>
      </p:pic>
    </p:spTree>
    <p:extLst>
      <p:ext uri="{BB962C8B-B14F-4D97-AF65-F5344CB8AC3E}">
        <p14:creationId xmlns:p14="http://schemas.microsoft.com/office/powerpoint/2010/main" val="42618519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974C9-AB67-479C-B4EA-5FE8A650F8B0}"/>
              </a:ext>
            </a:extLst>
          </p:cNvPr>
          <p:cNvSpPr>
            <a:spLocks noGrp="1"/>
          </p:cNvSpPr>
          <p:nvPr>
            <p:ph type="title"/>
          </p:nvPr>
        </p:nvSpPr>
        <p:spPr/>
        <p:txBody>
          <a:bodyPr/>
          <a:lstStyle/>
          <a:p>
            <a:r>
              <a:rPr lang="en-US" dirty="0"/>
              <a:t>Parallel Execution</a:t>
            </a:r>
          </a:p>
        </p:txBody>
      </p:sp>
      <p:sp>
        <p:nvSpPr>
          <p:cNvPr id="4" name="Content Placeholder 3">
            <a:extLst>
              <a:ext uri="{FF2B5EF4-FFF2-40B4-BE49-F238E27FC236}">
                <a16:creationId xmlns:a16="http://schemas.microsoft.com/office/drawing/2014/main" id="{3D2EA3C7-9762-4390-ACBD-972D209D13E1}"/>
              </a:ext>
            </a:extLst>
          </p:cNvPr>
          <p:cNvSpPr>
            <a:spLocks noGrp="1"/>
          </p:cNvSpPr>
          <p:nvPr>
            <p:ph idx="1"/>
          </p:nvPr>
        </p:nvSpPr>
        <p:spPr>
          <a:xfrm>
            <a:off x="412898" y="1371600"/>
            <a:ext cx="8382000" cy="5181600"/>
          </a:xfrm>
        </p:spPr>
        <p:txBody>
          <a:bodyPr>
            <a:normAutofit/>
          </a:bodyPr>
          <a:lstStyle/>
          <a:p>
            <a:r>
              <a:rPr lang="en-US" sz="2400" dirty="0"/>
              <a:t>Add parallel branch from above using +</a:t>
            </a:r>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r>
              <a:rPr lang="en-US" sz="2400" dirty="0"/>
              <a:t>Apply to each is sequential by default</a:t>
            </a:r>
          </a:p>
          <a:p>
            <a:pPr lvl="1"/>
            <a:r>
              <a:rPr lang="en-US" sz="2000" dirty="0"/>
              <a:t>Adding parallel execute to Apply to each</a:t>
            </a:r>
          </a:p>
        </p:txBody>
      </p:sp>
      <p:pic>
        <p:nvPicPr>
          <p:cNvPr id="3" name="Picture 2">
            <a:extLst>
              <a:ext uri="{FF2B5EF4-FFF2-40B4-BE49-F238E27FC236}">
                <a16:creationId xmlns:a16="http://schemas.microsoft.com/office/drawing/2014/main" id="{BFB0F5C3-AA20-44DF-8C51-76491F9B646E}"/>
              </a:ext>
            </a:extLst>
          </p:cNvPr>
          <p:cNvPicPr>
            <a:picLocks noChangeAspect="1"/>
          </p:cNvPicPr>
          <p:nvPr/>
        </p:nvPicPr>
        <p:blipFill rotWithShape="1">
          <a:blip r:embed="rId2"/>
          <a:srcRect l="63401" t="59089" r="1460" b="2961"/>
          <a:stretch/>
        </p:blipFill>
        <p:spPr>
          <a:xfrm>
            <a:off x="3043136" y="1875015"/>
            <a:ext cx="3591009" cy="2181453"/>
          </a:xfrm>
          <a:prstGeom prst="rect">
            <a:avLst/>
          </a:prstGeom>
          <a:ln>
            <a:solidFill>
              <a:schemeClr val="tx1">
                <a:lumMod val="50000"/>
                <a:lumOff val="50000"/>
              </a:schemeClr>
            </a:solidFill>
          </a:ln>
        </p:spPr>
      </p:pic>
      <p:pic>
        <p:nvPicPr>
          <p:cNvPr id="5" name="Picture 4">
            <a:extLst>
              <a:ext uri="{FF2B5EF4-FFF2-40B4-BE49-F238E27FC236}">
                <a16:creationId xmlns:a16="http://schemas.microsoft.com/office/drawing/2014/main" id="{4C9B2226-03F3-4C55-84B0-A68C9553D09D}"/>
              </a:ext>
            </a:extLst>
          </p:cNvPr>
          <p:cNvPicPr>
            <a:picLocks noChangeAspect="1"/>
          </p:cNvPicPr>
          <p:nvPr/>
        </p:nvPicPr>
        <p:blipFill rotWithShape="1">
          <a:blip r:embed="rId2"/>
          <a:srcRect l="16326" t="32435" r="79592" b="60971"/>
          <a:stretch/>
        </p:blipFill>
        <p:spPr>
          <a:xfrm>
            <a:off x="5930462" y="1460938"/>
            <a:ext cx="328467" cy="298463"/>
          </a:xfrm>
          <a:prstGeom prst="rect">
            <a:avLst/>
          </a:prstGeom>
        </p:spPr>
      </p:pic>
      <p:pic>
        <p:nvPicPr>
          <p:cNvPr id="7" name="Picture 6">
            <a:extLst>
              <a:ext uri="{FF2B5EF4-FFF2-40B4-BE49-F238E27FC236}">
                <a16:creationId xmlns:a16="http://schemas.microsoft.com/office/drawing/2014/main" id="{3EC5F156-53EF-419B-804F-EBC3F4D7A30A}"/>
              </a:ext>
            </a:extLst>
          </p:cNvPr>
          <p:cNvPicPr>
            <a:picLocks noChangeAspect="1"/>
          </p:cNvPicPr>
          <p:nvPr/>
        </p:nvPicPr>
        <p:blipFill rotWithShape="1">
          <a:blip r:embed="rId2"/>
          <a:srcRect l="70169" t="6100" r="7217" b="51384"/>
          <a:stretch/>
        </p:blipFill>
        <p:spPr>
          <a:xfrm>
            <a:off x="882383" y="1875015"/>
            <a:ext cx="2062645" cy="2181453"/>
          </a:xfrm>
          <a:prstGeom prst="rect">
            <a:avLst/>
          </a:prstGeom>
          <a:ln>
            <a:solidFill>
              <a:schemeClr val="tx1">
                <a:lumMod val="50000"/>
                <a:lumOff val="50000"/>
              </a:schemeClr>
            </a:solidFill>
          </a:ln>
        </p:spPr>
      </p:pic>
      <p:pic>
        <p:nvPicPr>
          <p:cNvPr id="8" name="Picture 7">
            <a:extLst>
              <a:ext uri="{FF2B5EF4-FFF2-40B4-BE49-F238E27FC236}">
                <a16:creationId xmlns:a16="http://schemas.microsoft.com/office/drawing/2014/main" id="{5A502F8F-BE98-4FA4-9013-8B85A20DC607}"/>
              </a:ext>
            </a:extLst>
          </p:cNvPr>
          <p:cNvPicPr>
            <a:picLocks noChangeAspect="1"/>
          </p:cNvPicPr>
          <p:nvPr/>
        </p:nvPicPr>
        <p:blipFill>
          <a:blip r:embed="rId3"/>
          <a:stretch>
            <a:fillRect/>
          </a:stretch>
        </p:blipFill>
        <p:spPr>
          <a:xfrm>
            <a:off x="1230528" y="4968484"/>
            <a:ext cx="3429000" cy="1776530"/>
          </a:xfrm>
          <a:prstGeom prst="rect">
            <a:avLst/>
          </a:prstGeom>
        </p:spPr>
      </p:pic>
    </p:spTree>
    <p:extLst>
      <p:ext uri="{BB962C8B-B14F-4D97-AF65-F5344CB8AC3E}">
        <p14:creationId xmlns:p14="http://schemas.microsoft.com/office/powerpoint/2010/main" val="61449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3D105-0CC3-4F23-B8E5-7EEE5B38157C}"/>
              </a:ext>
            </a:extLst>
          </p:cNvPr>
          <p:cNvSpPr>
            <a:spLocks noGrp="1"/>
          </p:cNvSpPr>
          <p:nvPr>
            <p:ph type="title"/>
          </p:nvPr>
        </p:nvSpPr>
        <p:spPr/>
        <p:txBody>
          <a:bodyPr/>
          <a:lstStyle/>
          <a:p>
            <a:r>
              <a:rPr lang="en-US" dirty="0"/>
              <a:t>Looping</a:t>
            </a:r>
          </a:p>
        </p:txBody>
      </p:sp>
      <p:sp>
        <p:nvSpPr>
          <p:cNvPr id="4" name="Content Placeholder 3">
            <a:extLst>
              <a:ext uri="{FF2B5EF4-FFF2-40B4-BE49-F238E27FC236}">
                <a16:creationId xmlns:a16="http://schemas.microsoft.com/office/drawing/2014/main" id="{2A87F79F-33FE-4800-87A2-CCFA192A1173}"/>
              </a:ext>
            </a:extLst>
          </p:cNvPr>
          <p:cNvSpPr>
            <a:spLocks noGrp="1"/>
          </p:cNvSpPr>
          <p:nvPr>
            <p:ph idx="1"/>
          </p:nvPr>
        </p:nvSpPr>
        <p:spPr/>
        <p:txBody>
          <a:bodyPr/>
          <a:lstStyle/>
          <a:p>
            <a:r>
              <a:rPr lang="en-US" dirty="0"/>
              <a:t>Do until actions</a:t>
            </a:r>
          </a:p>
          <a:p>
            <a:pPr lvl="1"/>
            <a:r>
              <a:rPr lang="en-US" dirty="0"/>
              <a:t>Provides loop until a condition becomes true</a:t>
            </a:r>
          </a:p>
          <a:p>
            <a:pPr lvl="1"/>
            <a:r>
              <a:rPr lang="en-US" dirty="0"/>
              <a:t>Useful when implementing approval process</a:t>
            </a:r>
          </a:p>
          <a:p>
            <a:pPr lvl="2"/>
            <a:endParaRPr lang="en-US" dirty="0"/>
          </a:p>
        </p:txBody>
      </p:sp>
      <p:pic>
        <p:nvPicPr>
          <p:cNvPr id="3" name="Picture 2">
            <a:extLst>
              <a:ext uri="{FF2B5EF4-FFF2-40B4-BE49-F238E27FC236}">
                <a16:creationId xmlns:a16="http://schemas.microsoft.com/office/drawing/2014/main" id="{67849AC0-C054-4378-BAD3-AB33F33ABD9F}"/>
              </a:ext>
            </a:extLst>
          </p:cNvPr>
          <p:cNvPicPr>
            <a:picLocks noChangeAspect="1"/>
          </p:cNvPicPr>
          <p:nvPr/>
        </p:nvPicPr>
        <p:blipFill rotWithShape="1">
          <a:blip r:embed="rId2"/>
          <a:srcRect l="63402"/>
          <a:stretch/>
        </p:blipFill>
        <p:spPr>
          <a:xfrm>
            <a:off x="1219200" y="2895600"/>
            <a:ext cx="2362200" cy="3630636"/>
          </a:xfrm>
          <a:prstGeom prst="rect">
            <a:avLst/>
          </a:prstGeom>
          <a:ln>
            <a:solidFill>
              <a:schemeClr val="tx1">
                <a:lumMod val="50000"/>
                <a:lumOff val="50000"/>
              </a:schemeClr>
            </a:solidFill>
          </a:ln>
        </p:spPr>
      </p:pic>
    </p:spTree>
    <p:extLst>
      <p:ext uri="{BB962C8B-B14F-4D97-AF65-F5344CB8AC3E}">
        <p14:creationId xmlns:p14="http://schemas.microsoft.com/office/powerpoint/2010/main" val="3685819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C0C46-4ACE-4426-BD7E-F3E599531558}"/>
              </a:ext>
            </a:extLst>
          </p:cNvPr>
          <p:cNvSpPr>
            <a:spLocks noGrp="1"/>
          </p:cNvSpPr>
          <p:nvPr>
            <p:ph type="title"/>
          </p:nvPr>
        </p:nvSpPr>
        <p:spPr/>
        <p:txBody>
          <a:bodyPr/>
          <a:lstStyle/>
          <a:p>
            <a:r>
              <a:rPr lang="en-US" dirty="0"/>
              <a:t>Variables</a:t>
            </a:r>
          </a:p>
        </p:txBody>
      </p:sp>
      <p:sp>
        <p:nvSpPr>
          <p:cNvPr id="4" name="Content Placeholder 3">
            <a:extLst>
              <a:ext uri="{FF2B5EF4-FFF2-40B4-BE49-F238E27FC236}">
                <a16:creationId xmlns:a16="http://schemas.microsoft.com/office/drawing/2014/main" id="{A91532B8-1509-42EE-A935-EF4868CEC408}"/>
              </a:ext>
            </a:extLst>
          </p:cNvPr>
          <p:cNvSpPr>
            <a:spLocks noGrp="1"/>
          </p:cNvSpPr>
          <p:nvPr>
            <p:ph idx="1"/>
          </p:nvPr>
        </p:nvSpPr>
        <p:spPr/>
        <p:txBody>
          <a:bodyPr>
            <a:normAutofit/>
          </a:bodyPr>
          <a:lstStyle/>
          <a:p>
            <a:r>
              <a:rPr lang="en-US" sz="2400" dirty="0"/>
              <a:t>Using variables</a:t>
            </a:r>
          </a:p>
          <a:p>
            <a:pPr lvl="1"/>
            <a:r>
              <a:rPr lang="en-US" sz="2000" dirty="0"/>
              <a:t>Always define the variable type and initialize it</a:t>
            </a:r>
          </a:p>
          <a:p>
            <a:pPr lvl="1"/>
            <a:r>
              <a:rPr lang="en-US" sz="2000" dirty="0"/>
              <a:t>Used for counters and Boolean conditions</a:t>
            </a:r>
          </a:p>
          <a:p>
            <a:pPr lvl="1"/>
            <a:r>
              <a:rPr lang="en-US" sz="2000" dirty="0"/>
              <a:t>Useful to append content in to strings &amp; arrays</a:t>
            </a:r>
          </a:p>
          <a:p>
            <a:pPr lvl="1"/>
            <a:endParaRPr lang="en-US" sz="2000" dirty="0"/>
          </a:p>
        </p:txBody>
      </p:sp>
      <p:pic>
        <p:nvPicPr>
          <p:cNvPr id="5" name="Picture 4">
            <a:extLst>
              <a:ext uri="{FF2B5EF4-FFF2-40B4-BE49-F238E27FC236}">
                <a16:creationId xmlns:a16="http://schemas.microsoft.com/office/drawing/2014/main" id="{182F638B-F26D-426D-AFD2-293E25608716}"/>
              </a:ext>
            </a:extLst>
          </p:cNvPr>
          <p:cNvPicPr>
            <a:picLocks noChangeAspect="1"/>
          </p:cNvPicPr>
          <p:nvPr/>
        </p:nvPicPr>
        <p:blipFill>
          <a:blip r:embed="rId2"/>
          <a:stretch>
            <a:fillRect/>
          </a:stretch>
        </p:blipFill>
        <p:spPr>
          <a:xfrm>
            <a:off x="1143000" y="3094211"/>
            <a:ext cx="6019800" cy="3535189"/>
          </a:xfrm>
          <a:prstGeom prst="rect">
            <a:avLst/>
          </a:prstGeom>
          <a:ln>
            <a:solidFill>
              <a:schemeClr val="tx1">
                <a:lumMod val="65000"/>
                <a:lumOff val="35000"/>
              </a:schemeClr>
            </a:solidFill>
          </a:ln>
        </p:spPr>
      </p:pic>
    </p:spTree>
    <p:extLst>
      <p:ext uri="{BB962C8B-B14F-4D97-AF65-F5344CB8AC3E}">
        <p14:creationId xmlns:p14="http://schemas.microsoft.com/office/powerpoint/2010/main" val="241119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44B0-7FE7-498E-9DDF-E7D20925290A}"/>
              </a:ext>
            </a:extLst>
          </p:cNvPr>
          <p:cNvSpPr>
            <a:spLocks noGrp="1"/>
          </p:cNvSpPr>
          <p:nvPr>
            <p:ph type="title"/>
          </p:nvPr>
        </p:nvSpPr>
        <p:spPr/>
        <p:txBody>
          <a:bodyPr/>
          <a:lstStyle/>
          <a:p>
            <a:r>
              <a:rPr lang="en-US" dirty="0"/>
              <a:t>Terminate action</a:t>
            </a:r>
          </a:p>
        </p:txBody>
      </p:sp>
      <p:sp>
        <p:nvSpPr>
          <p:cNvPr id="5" name="Content Placeholder 4">
            <a:extLst>
              <a:ext uri="{FF2B5EF4-FFF2-40B4-BE49-F238E27FC236}">
                <a16:creationId xmlns:a16="http://schemas.microsoft.com/office/drawing/2014/main" id="{DAE737CB-749B-4061-921A-B787C25EA63F}"/>
              </a:ext>
            </a:extLst>
          </p:cNvPr>
          <p:cNvSpPr>
            <a:spLocks noGrp="1"/>
          </p:cNvSpPr>
          <p:nvPr>
            <p:ph idx="1"/>
          </p:nvPr>
        </p:nvSpPr>
        <p:spPr/>
        <p:txBody>
          <a:bodyPr>
            <a:normAutofit/>
          </a:bodyPr>
          <a:lstStyle/>
          <a:p>
            <a:r>
              <a:rPr lang="en-US" sz="2400" dirty="0"/>
              <a:t>Used to stop a flow at any point</a:t>
            </a:r>
          </a:p>
          <a:p>
            <a:pPr lvl="1"/>
            <a:r>
              <a:rPr lang="en-US" sz="2000" dirty="0"/>
              <a:t>Terminate status can be set to Succeeded, Cancelled, Failed</a:t>
            </a:r>
          </a:p>
        </p:txBody>
      </p:sp>
      <p:pic>
        <p:nvPicPr>
          <p:cNvPr id="6" name="Picture 5">
            <a:extLst>
              <a:ext uri="{FF2B5EF4-FFF2-40B4-BE49-F238E27FC236}">
                <a16:creationId xmlns:a16="http://schemas.microsoft.com/office/drawing/2014/main" id="{F8582060-84C6-415B-AE49-D953476C9845}"/>
              </a:ext>
            </a:extLst>
          </p:cNvPr>
          <p:cNvPicPr>
            <a:picLocks noChangeAspect="1"/>
          </p:cNvPicPr>
          <p:nvPr/>
        </p:nvPicPr>
        <p:blipFill>
          <a:blip r:embed="rId2"/>
          <a:stretch>
            <a:fillRect/>
          </a:stretch>
        </p:blipFill>
        <p:spPr>
          <a:xfrm>
            <a:off x="914400" y="2438400"/>
            <a:ext cx="7506358" cy="4191000"/>
          </a:xfrm>
          <a:prstGeom prst="rect">
            <a:avLst/>
          </a:prstGeom>
          <a:ln>
            <a:solidFill>
              <a:schemeClr val="tx1">
                <a:lumMod val="50000"/>
                <a:lumOff val="50000"/>
              </a:schemeClr>
            </a:solidFill>
          </a:ln>
        </p:spPr>
      </p:pic>
    </p:spTree>
    <p:extLst>
      <p:ext uri="{BB962C8B-B14F-4D97-AF65-F5344CB8AC3E}">
        <p14:creationId xmlns:p14="http://schemas.microsoft.com/office/powerpoint/2010/main" val="37346552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a:buFont typeface="Wingdings" panose="05000000000000000000" pitchFamily="2" charset="2"/>
              <a:buChar char="ü"/>
            </a:pPr>
            <a:r>
              <a:rPr lang="en-US" dirty="0"/>
              <a:t>Flow Fundamentals</a:t>
            </a:r>
          </a:p>
          <a:p>
            <a:pPr>
              <a:buFont typeface="Wingdings" panose="05000000000000000000" pitchFamily="2" charset="2"/>
              <a:buChar char="ü"/>
            </a:pPr>
            <a:r>
              <a:rPr lang="en-US" dirty="0"/>
              <a:t>Writing Flow Expressions</a:t>
            </a:r>
          </a:p>
          <a:p>
            <a:pPr>
              <a:buFont typeface="Wingdings" panose="05000000000000000000" pitchFamily="2" charset="2"/>
              <a:buChar char="ü"/>
            </a:pPr>
            <a:r>
              <a:rPr lang="en-US" dirty="0"/>
              <a:t>Converting Between Types</a:t>
            </a:r>
          </a:p>
          <a:p>
            <a:pPr>
              <a:buFont typeface="Wingdings" panose="05000000000000000000" pitchFamily="2" charset="2"/>
              <a:buChar char="ü"/>
            </a:pPr>
            <a:r>
              <a:rPr lang="en-US" dirty="0"/>
              <a:t>Working with Arrays</a:t>
            </a:r>
          </a:p>
          <a:p>
            <a:pPr>
              <a:buFont typeface="Wingdings" panose="05000000000000000000" pitchFamily="2" charset="2"/>
              <a:buChar char="ü"/>
            </a:pPr>
            <a:r>
              <a:rPr lang="en-US" dirty="0"/>
              <a:t>Advanced Techniques</a:t>
            </a:r>
          </a:p>
        </p:txBody>
      </p:sp>
    </p:spTree>
    <p:extLst>
      <p:ext uri="{BB962C8B-B14F-4D97-AF65-F5344CB8AC3E}">
        <p14:creationId xmlns:p14="http://schemas.microsoft.com/office/powerpoint/2010/main" val="11617242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D3FB5-A452-4BD4-A32F-23B0F3F78162}"/>
              </a:ext>
            </a:extLst>
          </p:cNvPr>
          <p:cNvSpPr>
            <a:spLocks noGrp="1"/>
          </p:cNvSpPr>
          <p:nvPr>
            <p:ph type="title"/>
          </p:nvPr>
        </p:nvSpPr>
        <p:spPr/>
        <p:txBody>
          <a:bodyPr/>
          <a:lstStyle/>
          <a:p>
            <a:r>
              <a:rPr lang="en-US" dirty="0"/>
              <a:t>Deep Dive into PowerApps and Flow</a:t>
            </a:r>
          </a:p>
        </p:txBody>
      </p:sp>
      <p:sp>
        <p:nvSpPr>
          <p:cNvPr id="3" name="Content Placeholder 2">
            <a:extLst>
              <a:ext uri="{FF2B5EF4-FFF2-40B4-BE49-F238E27FC236}">
                <a16:creationId xmlns:a16="http://schemas.microsoft.com/office/drawing/2014/main" id="{E41391A0-1B98-461D-86FA-5FFD5ED86E98}"/>
              </a:ext>
            </a:extLst>
          </p:cNvPr>
          <p:cNvSpPr>
            <a:spLocks noGrp="1"/>
          </p:cNvSpPr>
          <p:nvPr>
            <p:ph idx="1"/>
          </p:nvPr>
        </p:nvSpPr>
        <p:spPr/>
        <p:txBody>
          <a:bodyPr>
            <a:normAutofit/>
          </a:bodyPr>
          <a:lstStyle/>
          <a:p>
            <a:r>
              <a:rPr lang="en-US" sz="2200" dirty="0"/>
              <a:t>Two action-packed days of building PowerApps and Flows</a:t>
            </a:r>
          </a:p>
          <a:p>
            <a:pPr marL="804862" lvl="1" indent="-457200">
              <a:buFont typeface="+mj-lt"/>
              <a:buAutoNum type="arabicPeriod"/>
            </a:pPr>
            <a:r>
              <a:rPr lang="en-US" sz="1800" dirty="0"/>
              <a:t>Getting Started with PowerApps Studio</a:t>
            </a:r>
          </a:p>
          <a:p>
            <a:pPr marL="804862" lvl="1" indent="-457200">
              <a:buFont typeface="+mj-lt"/>
              <a:buAutoNum type="arabicPeriod"/>
            </a:pPr>
            <a:r>
              <a:rPr lang="en-US" sz="1800" dirty="0"/>
              <a:t>Designing PowerApps using Advanced Techniques</a:t>
            </a:r>
          </a:p>
          <a:p>
            <a:pPr marL="804862" lvl="1" indent="-457200">
              <a:buFont typeface="+mj-lt"/>
              <a:buAutoNum type="arabicPeriod"/>
            </a:pPr>
            <a:r>
              <a:rPr lang="en-US" sz="1800" dirty="0"/>
              <a:t>Building PowerApps for SharePoint Online</a:t>
            </a:r>
          </a:p>
          <a:p>
            <a:pPr marL="804862" lvl="1" indent="-457200">
              <a:buFont typeface="+mj-lt"/>
              <a:buAutoNum type="arabicPeriod"/>
            </a:pPr>
            <a:r>
              <a:rPr lang="en-US" sz="1800" dirty="0"/>
              <a:t>Introduction to Microsoft Flow</a:t>
            </a:r>
          </a:p>
          <a:p>
            <a:pPr marL="804862" lvl="1" indent="-457200">
              <a:buFont typeface="+mj-lt"/>
              <a:buAutoNum type="arabicPeriod"/>
            </a:pPr>
            <a:r>
              <a:rPr lang="en-US" sz="1800" dirty="0"/>
              <a:t>Designing Flows to Automate an Approval Process</a:t>
            </a:r>
          </a:p>
          <a:p>
            <a:pPr marL="804862" lvl="1" indent="-457200">
              <a:buFont typeface="+mj-lt"/>
              <a:buAutoNum type="arabicPeriod"/>
            </a:pPr>
            <a:r>
              <a:rPr lang="en-US" sz="1800" dirty="0"/>
              <a:t>Building PowerApps and Flows for Power BI</a:t>
            </a:r>
          </a:p>
          <a:p>
            <a:pPr marL="804862" lvl="1" indent="-457200">
              <a:buFont typeface="+mj-lt"/>
              <a:buAutoNum type="arabicPeriod"/>
            </a:pPr>
            <a:r>
              <a:rPr lang="en-US" sz="1800" dirty="0"/>
              <a:t>Working with the Common Data Service for Apps</a:t>
            </a:r>
          </a:p>
          <a:p>
            <a:pPr marL="804862" lvl="1" indent="-457200">
              <a:buFont typeface="+mj-lt"/>
              <a:buAutoNum type="arabicPeriod"/>
            </a:pPr>
            <a:r>
              <a:rPr lang="en-US" sz="1800" dirty="0"/>
              <a:t>Managing Application Lifecycle with PowerApps and Flow</a:t>
            </a:r>
          </a:p>
          <a:p>
            <a:pPr marL="804862" lvl="1" indent="-457200">
              <a:buFont typeface="+mj-lt"/>
              <a:buAutoNum type="arabicPeriod"/>
            </a:pPr>
            <a:endParaRPr lang="en-US" sz="1800" dirty="0"/>
          </a:p>
          <a:p>
            <a:pPr marL="469900" indent="-457200"/>
            <a:r>
              <a:rPr lang="en-US" sz="2000" dirty="0"/>
              <a:t>More info</a:t>
            </a:r>
          </a:p>
          <a:p>
            <a:pPr marL="804862" lvl="1" indent="-457200"/>
            <a:r>
              <a:rPr lang="en-US" sz="1800" dirty="0">
                <a:hlinkClick r:id="rId2"/>
              </a:rPr>
              <a:t>https://www.criticalpathtraining.com</a:t>
            </a:r>
            <a:endParaRPr lang="en-US" sz="1800" dirty="0"/>
          </a:p>
          <a:p>
            <a:pPr marL="804862" lvl="1" indent="-457200"/>
            <a:r>
              <a:rPr lang="en-US" sz="1800" dirty="0">
                <a:hlinkClick r:id="rId3"/>
              </a:rPr>
              <a:t>info@criticalpathtraining.com</a:t>
            </a:r>
            <a:r>
              <a:rPr lang="en-US" sz="1800" dirty="0"/>
              <a:t> </a:t>
            </a:r>
          </a:p>
          <a:p>
            <a:pPr marL="804862" lvl="1" indent="-457200">
              <a:buFont typeface="+mj-lt"/>
              <a:buAutoNum type="arabicPeriod"/>
            </a:pPr>
            <a:endParaRPr lang="en-US" sz="1800" dirty="0"/>
          </a:p>
          <a:p>
            <a:pPr marL="469900" indent="-457200">
              <a:buFont typeface="+mj-lt"/>
              <a:buAutoNum type="arabicPeriod"/>
            </a:pPr>
            <a:endParaRPr lang="en-US" sz="2000" dirty="0"/>
          </a:p>
        </p:txBody>
      </p:sp>
      <p:pic>
        <p:nvPicPr>
          <p:cNvPr id="4" name="Picture 3">
            <a:extLst>
              <a:ext uri="{FF2B5EF4-FFF2-40B4-BE49-F238E27FC236}">
                <a16:creationId xmlns:a16="http://schemas.microsoft.com/office/drawing/2014/main" id="{1E438CA3-2C64-48A5-B136-13D3E90A6BEB}"/>
              </a:ext>
            </a:extLst>
          </p:cNvPr>
          <p:cNvPicPr>
            <a:picLocks noChangeAspect="1"/>
          </p:cNvPicPr>
          <p:nvPr/>
        </p:nvPicPr>
        <p:blipFill>
          <a:blip r:embed="rId4"/>
          <a:stretch>
            <a:fillRect/>
          </a:stretch>
        </p:blipFill>
        <p:spPr>
          <a:xfrm>
            <a:off x="5181600" y="5105400"/>
            <a:ext cx="3083109" cy="938981"/>
          </a:xfrm>
          <a:prstGeom prst="rect">
            <a:avLst/>
          </a:prstGeom>
          <a:ln>
            <a:solidFill>
              <a:schemeClr val="tx1">
                <a:lumMod val="50000"/>
                <a:lumOff val="50000"/>
              </a:schemeClr>
            </a:solidFill>
          </a:ln>
        </p:spPr>
      </p:pic>
    </p:spTree>
    <p:extLst>
      <p:ext uri="{BB962C8B-B14F-4D97-AF65-F5344CB8AC3E}">
        <p14:creationId xmlns:p14="http://schemas.microsoft.com/office/powerpoint/2010/main" val="2130364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Building Blocks of Flow</a:t>
            </a:r>
            <a:endParaRPr lang="en-US" dirty="0"/>
          </a:p>
        </p:txBody>
      </p:sp>
      <p:sp>
        <p:nvSpPr>
          <p:cNvPr id="5" name="Content Placeholder 4"/>
          <p:cNvSpPr>
            <a:spLocks noGrp="1"/>
          </p:cNvSpPr>
          <p:nvPr>
            <p:ph idx="1"/>
          </p:nvPr>
        </p:nvSpPr>
        <p:spPr/>
        <p:txBody>
          <a:bodyPr>
            <a:normAutofit/>
          </a:bodyPr>
          <a:lstStyle/>
          <a:p>
            <a:r>
              <a:rPr lang="en-US" sz="2400" dirty="0"/>
              <a:t>Flows whether created from a template or from scratch:</a:t>
            </a:r>
          </a:p>
          <a:p>
            <a:pPr lvl="1"/>
            <a:r>
              <a:rPr lang="en-US" sz="2000" dirty="0"/>
              <a:t>Will contain </a:t>
            </a:r>
            <a:r>
              <a:rPr lang="en-US" sz="2000" b="1" dirty="0"/>
              <a:t>building blocks</a:t>
            </a:r>
            <a:r>
              <a:rPr lang="en-US" sz="2000" dirty="0"/>
              <a:t> that work together in certain ways (much like a flowchart)</a:t>
            </a:r>
            <a:br>
              <a:rPr lang="en-US" sz="2000" dirty="0"/>
            </a:br>
            <a:endParaRPr lang="en-US" sz="2000" dirty="0"/>
          </a:p>
          <a:p>
            <a:r>
              <a:rPr lang="en-US" sz="2400" dirty="0"/>
              <a:t>Building blocks of Flow:</a:t>
            </a:r>
          </a:p>
          <a:p>
            <a:pPr lvl="1"/>
            <a:r>
              <a:rPr lang="en-US" sz="2000" b="1" dirty="0"/>
              <a:t>Services</a:t>
            </a:r>
            <a:r>
              <a:rPr lang="en-US" sz="2000" dirty="0"/>
              <a:t> - sources and destinations of data in a flow</a:t>
            </a:r>
          </a:p>
          <a:p>
            <a:pPr lvl="1"/>
            <a:r>
              <a:rPr lang="en-US" sz="2000" b="1" dirty="0"/>
              <a:t>Triggers</a:t>
            </a:r>
            <a:r>
              <a:rPr lang="en-US" sz="2000" dirty="0"/>
              <a:t> - events that start a flow</a:t>
            </a:r>
          </a:p>
          <a:p>
            <a:pPr lvl="1"/>
            <a:r>
              <a:rPr lang="en-US" sz="2000" b="1" dirty="0"/>
              <a:t>Actions</a:t>
            </a:r>
            <a:r>
              <a:rPr lang="en-US" sz="2000" dirty="0"/>
              <a:t> - tasks accomplished by the flow</a:t>
            </a:r>
          </a:p>
          <a:p>
            <a:pPr lvl="1"/>
            <a:r>
              <a:rPr lang="en-US" sz="2000" b="1" dirty="0"/>
              <a:t>Conditions</a:t>
            </a:r>
            <a:r>
              <a:rPr lang="en-US" sz="2000" dirty="0"/>
              <a:t> - allow for branching if/then logic in a flow</a:t>
            </a:r>
          </a:p>
          <a:p>
            <a:pPr lvl="1"/>
            <a:r>
              <a:rPr lang="en-US" sz="2000" b="1" dirty="0"/>
              <a:t>Loops</a:t>
            </a:r>
            <a:r>
              <a:rPr lang="en-US" sz="2000" dirty="0"/>
              <a:t> - for iterating over actions more than once</a:t>
            </a:r>
          </a:p>
        </p:txBody>
      </p:sp>
    </p:spTree>
    <p:extLst>
      <p:ext uri="{BB962C8B-B14F-4D97-AF65-F5344CB8AC3E}">
        <p14:creationId xmlns:p14="http://schemas.microsoft.com/office/powerpoint/2010/main" val="261047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FEF38-2512-4737-9DE9-FBA0B95CBBCC}"/>
              </a:ext>
            </a:extLst>
          </p:cNvPr>
          <p:cNvSpPr>
            <a:spLocks noGrp="1"/>
          </p:cNvSpPr>
          <p:nvPr>
            <p:ph type="title"/>
          </p:nvPr>
        </p:nvSpPr>
        <p:spPr/>
        <p:txBody>
          <a:bodyPr/>
          <a:lstStyle/>
          <a:p>
            <a:r>
              <a:rPr lang="en-US" dirty="0"/>
              <a:t>Creating and Managing Flows</a:t>
            </a:r>
          </a:p>
        </p:txBody>
      </p:sp>
      <p:sp>
        <p:nvSpPr>
          <p:cNvPr id="3" name="Content Placeholder 2">
            <a:extLst>
              <a:ext uri="{FF2B5EF4-FFF2-40B4-BE49-F238E27FC236}">
                <a16:creationId xmlns:a16="http://schemas.microsoft.com/office/drawing/2014/main" id="{5EA698BF-490C-4C74-BE75-A259FC183876}"/>
              </a:ext>
            </a:extLst>
          </p:cNvPr>
          <p:cNvSpPr>
            <a:spLocks noGrp="1"/>
          </p:cNvSpPr>
          <p:nvPr>
            <p:ph idx="1"/>
          </p:nvPr>
        </p:nvSpPr>
        <p:spPr/>
        <p:txBody>
          <a:bodyPr>
            <a:normAutofit/>
          </a:bodyPr>
          <a:lstStyle/>
          <a:p>
            <a:r>
              <a:rPr lang="en-US" sz="2400" dirty="0"/>
              <a:t>Each user has a list of flows</a:t>
            </a:r>
          </a:p>
          <a:p>
            <a:pPr lvl="1"/>
            <a:r>
              <a:rPr lang="en-US" sz="2000" dirty="0"/>
              <a:t>Flows can be shared with or transferred to other users</a:t>
            </a:r>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r>
              <a:rPr lang="en-US" sz="2400" dirty="0"/>
              <a:t>Two ways to create a new flow</a:t>
            </a:r>
          </a:p>
          <a:p>
            <a:pPr lvl="1"/>
            <a:r>
              <a:rPr lang="en-US" sz="2000" dirty="0"/>
              <a:t>Create from template</a:t>
            </a:r>
          </a:p>
          <a:p>
            <a:pPr lvl="1"/>
            <a:r>
              <a:rPr lang="en-US" sz="2000" dirty="0"/>
              <a:t>Create from blank</a:t>
            </a:r>
          </a:p>
        </p:txBody>
      </p:sp>
      <p:pic>
        <p:nvPicPr>
          <p:cNvPr id="4" name="Picture 3">
            <a:extLst>
              <a:ext uri="{FF2B5EF4-FFF2-40B4-BE49-F238E27FC236}">
                <a16:creationId xmlns:a16="http://schemas.microsoft.com/office/drawing/2014/main" id="{A731B206-80D9-4ECA-BB3D-F5784F17DEB9}"/>
              </a:ext>
            </a:extLst>
          </p:cNvPr>
          <p:cNvPicPr>
            <a:picLocks noChangeAspect="1"/>
          </p:cNvPicPr>
          <p:nvPr/>
        </p:nvPicPr>
        <p:blipFill>
          <a:blip r:embed="rId2"/>
          <a:stretch>
            <a:fillRect/>
          </a:stretch>
        </p:blipFill>
        <p:spPr>
          <a:xfrm>
            <a:off x="1181100" y="2362200"/>
            <a:ext cx="6781800" cy="2475152"/>
          </a:xfrm>
          <a:prstGeom prst="rect">
            <a:avLst/>
          </a:prstGeom>
          <a:ln>
            <a:solidFill>
              <a:schemeClr val="tx1">
                <a:lumMod val="50000"/>
                <a:lumOff val="50000"/>
              </a:schemeClr>
            </a:solidFill>
          </a:ln>
        </p:spPr>
      </p:pic>
    </p:spTree>
    <p:extLst>
      <p:ext uri="{BB962C8B-B14F-4D97-AF65-F5344CB8AC3E}">
        <p14:creationId xmlns:p14="http://schemas.microsoft.com/office/powerpoint/2010/main" val="42070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61318-9F78-4E97-8C54-27ADCBC7D280}"/>
              </a:ext>
            </a:extLst>
          </p:cNvPr>
          <p:cNvSpPr>
            <a:spLocks noGrp="1"/>
          </p:cNvSpPr>
          <p:nvPr>
            <p:ph type="title"/>
          </p:nvPr>
        </p:nvSpPr>
        <p:spPr/>
        <p:txBody>
          <a:bodyPr/>
          <a:lstStyle/>
          <a:p>
            <a:r>
              <a:rPr lang="en-US" dirty="0"/>
              <a:t>Working with the Flow Designer</a:t>
            </a:r>
          </a:p>
        </p:txBody>
      </p:sp>
      <p:sp>
        <p:nvSpPr>
          <p:cNvPr id="4" name="Content Placeholder 3">
            <a:extLst>
              <a:ext uri="{FF2B5EF4-FFF2-40B4-BE49-F238E27FC236}">
                <a16:creationId xmlns:a16="http://schemas.microsoft.com/office/drawing/2014/main" id="{5780AB75-B733-4674-95D9-6FADCB8A5884}"/>
              </a:ext>
            </a:extLst>
          </p:cNvPr>
          <p:cNvSpPr>
            <a:spLocks noGrp="1"/>
          </p:cNvSpPr>
          <p:nvPr>
            <p:ph idx="1"/>
          </p:nvPr>
        </p:nvSpPr>
        <p:spPr/>
        <p:txBody>
          <a:bodyPr>
            <a:normAutofit/>
          </a:bodyPr>
          <a:lstStyle/>
          <a:p>
            <a:r>
              <a:rPr lang="en-US" sz="2400" dirty="0"/>
              <a:t>Flow Designer provides UI for building flows</a:t>
            </a:r>
          </a:p>
          <a:p>
            <a:pPr lvl="1"/>
            <a:r>
              <a:rPr lang="en-US" sz="2000" dirty="0"/>
              <a:t>You build flows by adding and configuring steps</a:t>
            </a:r>
          </a:p>
          <a:p>
            <a:pPr lvl="1"/>
            <a:r>
              <a:rPr lang="en-US" sz="2000" dirty="0"/>
              <a:t>There are 3 types of steps: triggers, actions or conditions</a:t>
            </a:r>
          </a:p>
          <a:p>
            <a:pPr lvl="1"/>
            <a:r>
              <a:rPr lang="en-US" sz="2000" dirty="0"/>
              <a:t>Rename steps before referencing them in later steps</a:t>
            </a:r>
          </a:p>
        </p:txBody>
      </p:sp>
      <p:pic>
        <p:nvPicPr>
          <p:cNvPr id="3" name="Picture 2">
            <a:extLst>
              <a:ext uri="{FF2B5EF4-FFF2-40B4-BE49-F238E27FC236}">
                <a16:creationId xmlns:a16="http://schemas.microsoft.com/office/drawing/2014/main" id="{FE33E65A-D0A5-42D8-8419-97D306E012E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3200400"/>
            <a:ext cx="5557691" cy="3363807"/>
          </a:xfrm>
          <a:prstGeom prst="rect">
            <a:avLst/>
          </a:prstGeom>
          <a:noFill/>
          <a:ln>
            <a:solidFill>
              <a:schemeClr val="tx1">
                <a:lumMod val="50000"/>
                <a:lumOff val="50000"/>
              </a:schemeClr>
            </a:solidFill>
          </a:ln>
        </p:spPr>
      </p:pic>
      <p:sp>
        <p:nvSpPr>
          <p:cNvPr id="5" name="Arrow: Right 4">
            <a:extLst>
              <a:ext uri="{FF2B5EF4-FFF2-40B4-BE49-F238E27FC236}">
                <a16:creationId xmlns:a16="http://schemas.microsoft.com/office/drawing/2014/main" id="{ED0CCC52-6902-4471-87DA-E073148E3C73}"/>
              </a:ext>
            </a:extLst>
          </p:cNvPr>
          <p:cNvSpPr/>
          <p:nvPr/>
        </p:nvSpPr>
        <p:spPr>
          <a:xfrm>
            <a:off x="979311" y="3742267"/>
            <a:ext cx="1066800" cy="457200"/>
          </a:xfrm>
          <a:prstGeom prst="rightArrow">
            <a:avLst/>
          </a:prstGeom>
          <a:solidFill>
            <a:schemeClr val="accent2"/>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Trigger</a:t>
            </a:r>
          </a:p>
        </p:txBody>
      </p:sp>
      <p:sp>
        <p:nvSpPr>
          <p:cNvPr id="6" name="Arrow: Right 5">
            <a:extLst>
              <a:ext uri="{FF2B5EF4-FFF2-40B4-BE49-F238E27FC236}">
                <a16:creationId xmlns:a16="http://schemas.microsoft.com/office/drawing/2014/main" id="{E6D1467F-3043-4BBF-94DE-85DCAAF5969E}"/>
              </a:ext>
            </a:extLst>
          </p:cNvPr>
          <p:cNvSpPr/>
          <p:nvPr/>
        </p:nvSpPr>
        <p:spPr>
          <a:xfrm>
            <a:off x="979311" y="4504267"/>
            <a:ext cx="1066800" cy="457200"/>
          </a:xfrm>
          <a:prstGeom prst="rightArrow">
            <a:avLst/>
          </a:prstGeom>
          <a:solidFill>
            <a:schemeClr val="accent2"/>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Action</a:t>
            </a:r>
          </a:p>
        </p:txBody>
      </p:sp>
      <p:sp>
        <p:nvSpPr>
          <p:cNvPr id="7" name="Arrow: Right 6">
            <a:extLst>
              <a:ext uri="{FF2B5EF4-FFF2-40B4-BE49-F238E27FC236}">
                <a16:creationId xmlns:a16="http://schemas.microsoft.com/office/drawing/2014/main" id="{4BF98FE3-F4AB-4A12-AE18-CAF54BD52822}"/>
              </a:ext>
            </a:extLst>
          </p:cNvPr>
          <p:cNvSpPr/>
          <p:nvPr/>
        </p:nvSpPr>
        <p:spPr>
          <a:xfrm>
            <a:off x="979311" y="5338233"/>
            <a:ext cx="1066800" cy="457200"/>
          </a:xfrm>
          <a:prstGeom prst="rightArrow">
            <a:avLst/>
          </a:prstGeom>
          <a:solidFill>
            <a:schemeClr val="accent2"/>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Action</a:t>
            </a:r>
          </a:p>
        </p:txBody>
      </p:sp>
    </p:spTree>
    <p:extLst>
      <p:ext uri="{BB962C8B-B14F-4D97-AF65-F5344CB8AC3E}">
        <p14:creationId xmlns:p14="http://schemas.microsoft.com/office/powerpoint/2010/main" val="45105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4528F-F2A0-4100-A4CA-983EEA9BEA42}"/>
              </a:ext>
            </a:extLst>
          </p:cNvPr>
          <p:cNvSpPr>
            <a:spLocks noGrp="1"/>
          </p:cNvSpPr>
          <p:nvPr>
            <p:ph type="title"/>
          </p:nvPr>
        </p:nvSpPr>
        <p:spPr/>
        <p:txBody>
          <a:bodyPr/>
          <a:lstStyle/>
          <a:p>
            <a:r>
              <a:rPr lang="en-US" dirty="0"/>
              <a:t>Example Award Winning Flow</a:t>
            </a:r>
          </a:p>
        </p:txBody>
      </p:sp>
      <p:pic>
        <p:nvPicPr>
          <p:cNvPr id="3" name="Picture 2">
            <a:extLst>
              <a:ext uri="{FF2B5EF4-FFF2-40B4-BE49-F238E27FC236}">
                <a16:creationId xmlns:a16="http://schemas.microsoft.com/office/drawing/2014/main" id="{55333660-C8ED-4CA6-8276-77EB347583AB}"/>
              </a:ext>
            </a:extLst>
          </p:cNvPr>
          <p:cNvPicPr>
            <a:picLocks noChangeAspect="1"/>
          </p:cNvPicPr>
          <p:nvPr/>
        </p:nvPicPr>
        <p:blipFill>
          <a:blip r:embed="rId2"/>
          <a:stretch>
            <a:fillRect/>
          </a:stretch>
        </p:blipFill>
        <p:spPr>
          <a:xfrm>
            <a:off x="1752600" y="1447800"/>
            <a:ext cx="4156136" cy="4800600"/>
          </a:xfrm>
          <a:prstGeom prst="rect">
            <a:avLst/>
          </a:prstGeom>
          <a:ln>
            <a:solidFill>
              <a:schemeClr val="tx1">
                <a:lumMod val="50000"/>
                <a:lumOff val="50000"/>
              </a:schemeClr>
            </a:solidFill>
          </a:ln>
        </p:spPr>
      </p:pic>
    </p:spTree>
    <p:extLst>
      <p:ext uri="{BB962C8B-B14F-4D97-AF65-F5344CB8AC3E}">
        <p14:creationId xmlns:p14="http://schemas.microsoft.com/office/powerpoint/2010/main" val="3887624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326F-CB4D-4FAD-913E-668983F61B92}"/>
              </a:ext>
            </a:extLst>
          </p:cNvPr>
          <p:cNvSpPr>
            <a:spLocks noGrp="1"/>
          </p:cNvSpPr>
          <p:nvPr>
            <p:ph type="title"/>
          </p:nvPr>
        </p:nvSpPr>
        <p:spPr/>
        <p:txBody>
          <a:bodyPr/>
          <a:lstStyle/>
          <a:p>
            <a:r>
              <a:rPr lang="en-US" dirty="0"/>
              <a:t>Types of Flows</a:t>
            </a:r>
          </a:p>
        </p:txBody>
      </p:sp>
      <p:sp>
        <p:nvSpPr>
          <p:cNvPr id="4" name="Content Placeholder 3">
            <a:extLst>
              <a:ext uri="{FF2B5EF4-FFF2-40B4-BE49-F238E27FC236}">
                <a16:creationId xmlns:a16="http://schemas.microsoft.com/office/drawing/2014/main" id="{58BBCCC9-29DF-4FB1-B28D-DF50E5816F66}"/>
              </a:ext>
            </a:extLst>
          </p:cNvPr>
          <p:cNvSpPr>
            <a:spLocks noGrp="1"/>
          </p:cNvSpPr>
          <p:nvPr>
            <p:ph idx="1"/>
          </p:nvPr>
        </p:nvSpPr>
        <p:spPr/>
        <p:txBody>
          <a:bodyPr>
            <a:normAutofit/>
          </a:bodyPr>
          <a:lstStyle/>
          <a:p>
            <a:r>
              <a:rPr lang="en-US" sz="2400" dirty="0"/>
              <a:t>Automated Flows</a:t>
            </a:r>
          </a:p>
          <a:p>
            <a:pPr lvl="1"/>
            <a:r>
              <a:rPr lang="en-US" sz="2000" dirty="0"/>
              <a:t>Runs when something happens (e.g. new list item)</a:t>
            </a:r>
          </a:p>
          <a:p>
            <a:r>
              <a:rPr lang="en-US" sz="2400" dirty="0"/>
              <a:t>Scheduled Flows</a:t>
            </a:r>
          </a:p>
          <a:p>
            <a:pPr lvl="1"/>
            <a:r>
              <a:rPr lang="en-US" sz="2000" dirty="0"/>
              <a:t>Runs periodically based on an interval</a:t>
            </a:r>
          </a:p>
          <a:p>
            <a:r>
              <a:rPr lang="en-US" sz="2400" dirty="0"/>
              <a:t>Instant Flows</a:t>
            </a:r>
          </a:p>
          <a:p>
            <a:pPr lvl="1"/>
            <a:r>
              <a:rPr lang="en-US" sz="2000" dirty="0"/>
              <a:t>Runs when a user clicks a button</a:t>
            </a:r>
          </a:p>
          <a:p>
            <a:r>
              <a:rPr lang="en-US" sz="2400" dirty="0"/>
              <a:t>Business Process Flows</a:t>
            </a:r>
          </a:p>
          <a:p>
            <a:pPr lvl="1"/>
            <a:r>
              <a:rPr lang="en-US" sz="2000" dirty="0"/>
              <a:t>Integrated with CDS for Apps and Dynamics 365</a:t>
            </a:r>
          </a:p>
        </p:txBody>
      </p:sp>
      <p:pic>
        <p:nvPicPr>
          <p:cNvPr id="3" name="Picture 2">
            <a:extLst>
              <a:ext uri="{FF2B5EF4-FFF2-40B4-BE49-F238E27FC236}">
                <a16:creationId xmlns:a16="http://schemas.microsoft.com/office/drawing/2014/main" id="{CF8D4B47-5CE2-44A4-BEDE-BAB6C2A9D564}"/>
              </a:ext>
            </a:extLst>
          </p:cNvPr>
          <p:cNvPicPr>
            <a:picLocks noChangeAspect="1"/>
          </p:cNvPicPr>
          <p:nvPr/>
        </p:nvPicPr>
        <p:blipFill rotWithShape="1">
          <a:blip r:embed="rId2"/>
          <a:srcRect l="2041" t="25396" r="40816" b="25624"/>
          <a:stretch/>
        </p:blipFill>
        <p:spPr>
          <a:xfrm>
            <a:off x="1143000" y="5029200"/>
            <a:ext cx="2743200" cy="1322614"/>
          </a:xfrm>
          <a:prstGeom prst="rect">
            <a:avLst/>
          </a:prstGeom>
          <a:ln>
            <a:solidFill>
              <a:schemeClr val="tx1">
                <a:lumMod val="50000"/>
                <a:lumOff val="50000"/>
              </a:schemeClr>
            </a:solidFill>
          </a:ln>
        </p:spPr>
      </p:pic>
    </p:spTree>
    <p:extLst>
      <p:ext uri="{BB962C8B-B14F-4D97-AF65-F5344CB8AC3E}">
        <p14:creationId xmlns:p14="http://schemas.microsoft.com/office/powerpoint/2010/main" val="1372520475"/>
      </p:ext>
    </p:extLst>
  </p:cSld>
  <p:clrMapOvr>
    <a:masterClrMapping/>
  </p:clrMapOvr>
</p:sld>
</file>

<file path=ppt/theme/theme1.xml><?xml version="1.0" encoding="utf-8"?>
<a:theme xmlns:a="http://schemas.openxmlformats.org/drawingml/2006/main" name="CPT_Wave15">
  <a:themeElements>
    <a:clrScheme name="Custom 4">
      <a:dk1>
        <a:sysClr val="windowText" lastClr="000000"/>
      </a:dk1>
      <a:lt1>
        <a:sysClr val="window" lastClr="FFFFFF"/>
      </a:lt1>
      <a:dk2>
        <a:srgbClr val="60001B"/>
      </a:dk2>
      <a:lt2>
        <a:srgbClr val="EEECE1"/>
      </a:lt2>
      <a:accent1>
        <a:srgbClr val="9F002D"/>
      </a:accent1>
      <a:accent2>
        <a:srgbClr val="FFBF05"/>
      </a:accent2>
      <a:accent3>
        <a:srgbClr val="198CFF"/>
      </a:accent3>
      <a:accent4>
        <a:srgbClr val="826000"/>
      </a:accent4>
      <a:accent5>
        <a:srgbClr val="339933"/>
      </a:accent5>
      <a:accent6>
        <a:srgbClr val="CC3300"/>
      </a:accent6>
      <a:hlink>
        <a:srgbClr val="9F002D"/>
      </a:hlink>
      <a:folHlink>
        <a:srgbClr val="9F002D"/>
      </a:folHlink>
    </a:clrScheme>
    <a:fontScheme name="TPG Font Theme">
      <a:majorFont>
        <a:latin typeface="Arial Black"/>
        <a:ea typeface=""/>
        <a:cs typeface=""/>
      </a:majorFont>
      <a:minorFont>
        <a:latin typeface="Arial"/>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outs:outSpaceData xmlns:outs="http://schemas.microsoft.com/office/2009/outspace/metadata">
  <outs:relatedDates>
    <outs:relatedDate>
      <outs:type>3</outs:type>
      <outs:displayName>Last Modified</outs:displayName>
      <outs:dateTime>2009-06-02T14:56:26Z</outs:dateTime>
      <outs:isPinned>true</outs:isPinned>
    </outs:relatedDate>
    <outs:relatedDate>
      <outs:type>2</outs:type>
      <outs:displayName>Created</outs:displayName>
      <outs:dateTime>2009-09-04T10:04:24Z</outs:dateTime>
      <outs:isPinned>true</outs:isPinned>
    </outs:relatedDate>
    <outs:relatedDate>
      <outs:type>4</outs:type>
      <outs:displayName>Last Printed</outs:displayName>
      <outs:dateTime/>
      <outs:isPinned>true</outs:isPinned>
    </outs:relatedDate>
  </outs:relatedDates>
  <outs:relatedDocuments/>
  <outs:relatedPeople>
    <outs:relatedPeopleItem>
      <outs:category>Author</outs:category>
      <outs:people>
        <outs:relatedPerson>
          <outs:displayName>Andrew Connell</outs:displayName>
          <outs:accountName/>
        </outs:relatedPerson>
      </outs:people>
      <outs:source>0</outs:source>
      <outs:isPinned>true</outs:isPinned>
    </outs:relatedPeopleItem>
    <outs:relatedPeopleItem>
      <outs:category>Last modified by</outs:category>
      <outs:people/>
      <outs:source>0</outs:source>
      <outs:isPinned>true</outs:isPinned>
    </outs:relatedPeopleItem>
    <outs:relatedPeopleItem>
      <outs:category>Manager</outs:category>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2.xml><?xml version="1.0" encoding="utf-8"?>
<ct:contentTypeSchema xmlns:ct="http://schemas.microsoft.com/office/2006/metadata/contentType" xmlns:ma="http://schemas.microsoft.com/office/2006/metadata/properties/metaAttributes" ct:_="" ma:_="" ma:contentTypeName="Document" ma:contentTypeID="0x01010043F7775CCE86F349BB7C51FB3CE6B150" ma:contentTypeVersion="0" ma:contentTypeDescription="Create a new document." ma:contentTypeScope="" ma:versionID="bb563817a2861b6b5994bd26a2ba9e40">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865FC99-B6BD-4E98-8312-F4F432C217EA}">
  <ds:schemaRefs>
    <ds:schemaRef ds:uri="http://schemas.microsoft.com/office/2009/outspace/metadata"/>
  </ds:schemaRefs>
</ds:datastoreItem>
</file>

<file path=customXml/itemProps2.xml><?xml version="1.0" encoding="utf-8"?>
<ds:datastoreItem xmlns:ds="http://schemas.openxmlformats.org/officeDocument/2006/customXml" ds:itemID="{63F8C001-70B3-4AE4-BEC2-202AE4E30C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5547237-B119-45CA-BEFC-A2DA2BDB03E7}">
  <ds:schemaRefs>
    <ds:schemaRef ds:uri="http://schemas.microsoft.com/office/2006/documentManagement/types"/>
    <ds:schemaRef ds:uri="http://schemas.microsoft.com/office/infopath/2007/PartnerControls"/>
    <ds:schemaRef ds:uri="http://www.w3.org/XML/1998/namespace"/>
    <ds:schemaRef ds:uri="http://purl.org/dc/elements/1.1/"/>
    <ds:schemaRef ds:uri="http://purl.org/dc/dcmitype/"/>
    <ds:schemaRef ds:uri="http://schemas.microsoft.com/office/2006/metadata/properties"/>
    <ds:schemaRef ds:uri="http://schemas.openxmlformats.org/package/2006/metadata/core-properties"/>
    <ds:schemaRef ds:uri="http://purl.org/dc/terms/"/>
  </ds:schemaRefs>
</ds:datastoreItem>
</file>

<file path=customXml/itemProps4.xml><?xml version="1.0" encoding="utf-8"?>
<ds:datastoreItem xmlns:ds="http://schemas.openxmlformats.org/officeDocument/2006/customXml" ds:itemID="{6034B84F-8F8E-48B7-9EFF-C7DE1A66BD7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CPT_Wave15</Template>
  <TotalTime>13202</TotalTime>
  <Words>1499</Words>
  <Application>Microsoft Office PowerPoint</Application>
  <PresentationFormat>On-screen Show (4:3)</PresentationFormat>
  <Paragraphs>291</Paragraphs>
  <Slides>46</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Arial Black</vt:lpstr>
      <vt:lpstr>Calibri</vt:lpstr>
      <vt:lpstr>Lucida Console</vt:lpstr>
      <vt:lpstr>Wingdings</vt:lpstr>
      <vt:lpstr>CPT_Wave15</vt:lpstr>
      <vt:lpstr>Introduction to Microsoft Flow</vt:lpstr>
      <vt:lpstr>Agenda</vt:lpstr>
      <vt:lpstr>Deep Dive into PowerApps and Flow</vt:lpstr>
      <vt:lpstr>What is Flow?</vt:lpstr>
      <vt:lpstr>Building Blocks of Flow</vt:lpstr>
      <vt:lpstr>Creating and Managing Flows</vt:lpstr>
      <vt:lpstr>Working with the Flow Designer</vt:lpstr>
      <vt:lpstr>Example Award Winning Flow</vt:lpstr>
      <vt:lpstr>Types of Flows</vt:lpstr>
      <vt:lpstr>Changing the Flow Trigger Type</vt:lpstr>
      <vt:lpstr>Agenda</vt:lpstr>
      <vt:lpstr>Flowing Data</vt:lpstr>
      <vt:lpstr>Writing Flow Expressions</vt:lpstr>
      <vt:lpstr>Workflow Definition Language (WDL)</vt:lpstr>
      <vt:lpstr>Using the Add Dynamic Content</vt:lpstr>
      <vt:lpstr>Writing Expressions</vt:lpstr>
      <vt:lpstr>Working with Strings</vt:lpstr>
      <vt:lpstr>Performing Arithmetic Operations</vt:lpstr>
      <vt:lpstr>Using Boolean Expressions in a Condition</vt:lpstr>
      <vt:lpstr>Escaping Rules</vt:lpstr>
      <vt:lpstr>Agenda</vt:lpstr>
      <vt:lpstr>Handling Type Conversion</vt:lpstr>
      <vt:lpstr>Flow Type Conversion Matrix</vt:lpstr>
      <vt:lpstr>Working with Dates and Time</vt:lpstr>
      <vt:lpstr>Using Convert time zone</vt:lpstr>
      <vt:lpstr>Agenda</vt:lpstr>
      <vt:lpstr>Working with Arrays in Flow</vt:lpstr>
      <vt:lpstr>Using Apply to Each</vt:lpstr>
      <vt:lpstr>Retrieving List Items</vt:lpstr>
      <vt:lpstr>Convert a List to a String</vt:lpstr>
      <vt:lpstr>Filtering</vt:lpstr>
      <vt:lpstr>Transforming Arrays</vt:lpstr>
      <vt:lpstr>Passing Data into Arrays</vt:lpstr>
      <vt:lpstr>Checking List Containment or Duplicates</vt:lpstr>
      <vt:lpstr>Agenda</vt:lpstr>
      <vt:lpstr>Building object directly</vt:lpstr>
      <vt:lpstr>Calling Flows using the HTTP action</vt:lpstr>
      <vt:lpstr>Normal action execution</vt:lpstr>
      <vt:lpstr>Action  Settings</vt:lpstr>
      <vt:lpstr>Error Handling</vt:lpstr>
      <vt:lpstr>Parallel Execution</vt:lpstr>
      <vt:lpstr>Looping</vt:lpstr>
      <vt:lpstr>Variables</vt:lpstr>
      <vt:lpstr>Terminate action</vt:lpstr>
      <vt:lpstr>Summary</vt:lpstr>
      <vt:lpstr>Deep Dive into PowerApps and Flow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Microsoft Flow</dc:title>
  <dc:creator>Ted Pattison</dc:creator>
  <cp:lastModifiedBy>Ted Pattison</cp:lastModifiedBy>
  <cp:revision>400</cp:revision>
  <dcterms:created xsi:type="dcterms:W3CDTF">2012-04-13T19:17:02Z</dcterms:created>
  <dcterms:modified xsi:type="dcterms:W3CDTF">2018-09-20T16:35:17Z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ublisher">
    <vt:lpwstr>Critical Path Training, LLC</vt:lpwstr>
  </property>
  <property fmtid="{D5CDD505-2E9C-101B-9397-08002B2CF9AE}" pid="3" name="ContentTypeId">
    <vt:lpwstr>0x01010043F7775CCE86F349BB7C51FB3CE6B150</vt:lpwstr>
  </property>
</Properties>
</file>